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257" r:id="rId45"/>
    <p:sldId id="258" r:id="rId46"/>
    <p:sldId id="280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77" r:id="rId55"/>
    <p:sldId id="267" r:id="rId56"/>
    <p:sldId id="268" r:id="rId57"/>
    <p:sldId id="269" r:id="rId58"/>
    <p:sldId id="270" r:id="rId59"/>
    <p:sldId id="278" r:id="rId60"/>
    <p:sldId id="271" r:id="rId61"/>
    <p:sldId id="279" r:id="rId62"/>
    <p:sldId id="272" r:id="rId63"/>
    <p:sldId id="273" r:id="rId64"/>
    <p:sldId id="274" r:id="rId65"/>
    <p:sldId id="327" r:id="rId66"/>
    <p:sldId id="328" r:id="rId67"/>
    <p:sldId id="329" r:id="rId68"/>
    <p:sldId id="330" r:id="rId69"/>
    <p:sldId id="331" r:id="rId70"/>
    <p:sldId id="326" r:id="rId7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5065" autoAdjust="0"/>
  </p:normalViewPr>
  <p:slideViewPr>
    <p:cSldViewPr>
      <p:cViewPr varScale="1">
        <p:scale>
          <a:sx n="107" d="100"/>
          <a:sy n="107" d="100"/>
        </p:scale>
        <p:origin x="1278" y="10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 городского округа Лобня (человек)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018691588785047E-2"/>
                  <c:y val="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922118380062305E-2"/>
                  <c:y val="1.27082486412788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728971962616819E-3"/>
                  <c:y val="1.27084988085782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87352</c:v>
                </c:pt>
                <c:pt idx="1">
                  <c:v>88220</c:v>
                </c:pt>
                <c:pt idx="2">
                  <c:v>89127</c:v>
                </c:pt>
                <c:pt idx="3">
                  <c:v>90088</c:v>
                </c:pt>
                <c:pt idx="4">
                  <c:v>91125</c:v>
                </c:pt>
                <c:pt idx="5">
                  <c:v>92270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9.3457943925233638E-3"/>
                  <c:y val="-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5416997617156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46105919003115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90105</c:v>
                </c:pt>
                <c:pt idx="4">
                  <c:v>91190</c:v>
                </c:pt>
                <c:pt idx="5">
                  <c:v>92425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54408"/>
        <c:axId val="432254800"/>
      </c:barChart>
      <c:catAx>
        <c:axId val="43225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2254800"/>
        <c:crosses val="autoZero"/>
        <c:auto val="1"/>
        <c:lblAlgn val="ctr"/>
        <c:lblOffset val="100"/>
        <c:noMultiLvlLbl val="0"/>
      </c:catAx>
      <c:valAx>
        <c:axId val="43225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254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459E-2"/>
          <c:w val="0.65213886458637116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197.4</c:v>
                </c:pt>
                <c:pt idx="1">
                  <c:v>194.5</c:v>
                </c:pt>
                <c:pt idx="2">
                  <c:v>182.5</c:v>
                </c:pt>
                <c:pt idx="3">
                  <c:v>188.9</c:v>
                </c:pt>
                <c:pt idx="4">
                  <c:v>194.4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1.3</c:v>
                </c:pt>
                <c:pt idx="1">
                  <c:v>0.8</c:v>
                </c:pt>
                <c:pt idx="2">
                  <c:v>0.5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</c:v>
                </c:pt>
                <c:pt idx="1">
                  <c:v>4.2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4.4000000000000004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9.6999999999999993</c:v>
                </c:pt>
                <c:pt idx="1">
                  <c:v>5.3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14.8</c:v>
                </c:pt>
                <c:pt idx="1">
                  <c:v>14.8</c:v>
                </c:pt>
                <c:pt idx="2">
                  <c:v>11.8</c:v>
                </c:pt>
                <c:pt idx="3">
                  <c:v>12.2</c:v>
                </c:pt>
                <c:pt idx="4">
                  <c:v>12.6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10.1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003448"/>
        <c:axId val="435003840"/>
      </c:areaChart>
      <c:catAx>
        <c:axId val="43500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5003840"/>
        <c:crosses val="autoZero"/>
        <c:auto val="1"/>
        <c:lblAlgn val="ctr"/>
        <c:lblOffset val="100"/>
        <c:noMultiLvlLbl val="0"/>
      </c:catAx>
      <c:valAx>
        <c:axId val="43500384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35003448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255.4</c:v>
                </c:pt>
                <c:pt idx="1">
                  <c:v>298.60000000000002</c:v>
                </c:pt>
                <c:pt idx="2">
                  <c:v>752.6</c:v>
                </c:pt>
                <c:pt idx="3">
                  <c:v>1192.2</c:v>
                </c:pt>
                <c:pt idx="4">
                  <c:v>612.4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1192.9000000000001</c:v>
                </c:pt>
                <c:pt idx="1">
                  <c:v>1317.9</c:v>
                </c:pt>
                <c:pt idx="2">
                  <c:v>1256.8</c:v>
                </c:pt>
                <c:pt idx="3">
                  <c:v>1258.8</c:v>
                </c:pt>
                <c:pt idx="4">
                  <c:v>1252.7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2.2999999999999998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772480"/>
        <c:axId val="434773264"/>
      </c:areaChart>
      <c:catAx>
        <c:axId val="43477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4773264"/>
        <c:crosses val="autoZero"/>
        <c:auto val="1"/>
        <c:lblAlgn val="ctr"/>
        <c:lblOffset val="100"/>
        <c:noMultiLvlLbl val="0"/>
      </c:catAx>
      <c:valAx>
        <c:axId val="4347732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34772480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18503622411447"/>
          <c:y val="1.5795426325179555E-2"/>
          <c:w val="0.69781496377588548"/>
          <c:h val="0.76571026421900834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 ожидаемое</c:v>
                </c:pt>
                <c:pt idx="5">
                  <c:v>2019г. прогноз</c:v>
                </c:pt>
                <c:pt idx="6">
                  <c:v>2020г. прогноз</c:v>
                </c:pt>
                <c:pt idx="7">
                  <c:v>2021г. прогноз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15188.9</c:v>
                </c:pt>
                <c:pt idx="1">
                  <c:v>14381.8</c:v>
                </c:pt>
                <c:pt idx="2">
                  <c:v>14336.4</c:v>
                </c:pt>
                <c:pt idx="3">
                  <c:v>15456.1</c:v>
                </c:pt>
                <c:pt idx="4">
                  <c:v>16060.1</c:v>
                </c:pt>
                <c:pt idx="5">
                  <c:v>16707.3</c:v>
                </c:pt>
                <c:pt idx="6">
                  <c:v>17748.5</c:v>
                </c:pt>
                <c:pt idx="7">
                  <c:v>18627.2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 ожидаемое</c:v>
                </c:pt>
                <c:pt idx="5">
                  <c:v>2019г. прогноз</c:v>
                </c:pt>
                <c:pt idx="6">
                  <c:v>2020г. прогноз</c:v>
                </c:pt>
                <c:pt idx="7">
                  <c:v>2021г. прогноз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15173.199999999999</c:v>
                </c:pt>
                <c:pt idx="1">
                  <c:v>16159.100000000002</c:v>
                </c:pt>
                <c:pt idx="2">
                  <c:v>12500.500000000002</c:v>
                </c:pt>
                <c:pt idx="3">
                  <c:v>16443.199999999997</c:v>
                </c:pt>
                <c:pt idx="4">
                  <c:v>18159.700000000004</c:v>
                </c:pt>
                <c:pt idx="5">
                  <c:v>22327.200000000001</c:v>
                </c:pt>
                <c:pt idx="6">
                  <c:v>26919.599999999999</c:v>
                </c:pt>
                <c:pt idx="7">
                  <c:v>20235.499999999996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878024"/>
        <c:axId val="434817392"/>
      </c:areaChart>
      <c:catAx>
        <c:axId val="43287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4817392"/>
        <c:crosses val="autoZero"/>
        <c:auto val="1"/>
        <c:lblAlgn val="ctr"/>
        <c:lblOffset val="100"/>
        <c:noMultiLvlLbl val="0"/>
      </c:catAx>
      <c:valAx>
        <c:axId val="43481739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32878024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Дзержинский 55669 чел.</c:v>
                </c:pt>
                <c:pt idx="1">
                  <c:v>Лыткарино 57946 чел.</c:v>
                </c:pt>
                <c:pt idx="2">
                  <c:v>Фрязино 60441 чел.</c:v>
                </c:pt>
                <c:pt idx="3">
                  <c:v>Кашира 65380 чел.</c:v>
                </c:pt>
                <c:pt idx="4">
                  <c:v>Дубна 75144 чел.</c:v>
                </c:pt>
                <c:pt idx="5">
                  <c:v>Ивантеевка 76612 чел.</c:v>
                </c:pt>
                <c:pt idx="6">
                  <c:v>Павловский Посад 84307 чел.</c:v>
                </c:pt>
                <c:pt idx="7">
                  <c:v>Лобня 88220 чел.</c:v>
                </c:pt>
                <c:pt idx="8">
                  <c:v>Реутов 103779 чел.</c:v>
                </c:pt>
                <c:pt idx="9">
                  <c:v>Егорьевск 104287 чел.</c:v>
                </c:pt>
                <c:pt idx="10">
                  <c:v>Жуковский 108187 чел.</c:v>
                </c:pt>
                <c:pt idx="11">
                  <c:v>Долгопрудный 108861 чел.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14421.311681546282</c:v>
                </c:pt>
                <c:pt idx="1">
                  <c:v>12932.730473199186</c:v>
                </c:pt>
                <c:pt idx="2">
                  <c:v>17083.271289356562</c:v>
                </c:pt>
                <c:pt idx="3">
                  <c:v>23788.773325175895</c:v>
                </c:pt>
                <c:pt idx="4">
                  <c:v>15618.81188118812</c:v>
                </c:pt>
                <c:pt idx="5">
                  <c:v>13427.269879392263</c:v>
                </c:pt>
                <c:pt idx="6">
                  <c:v>11812.898098615773</c:v>
                </c:pt>
                <c:pt idx="7">
                  <c:v>15456.132396282022</c:v>
                </c:pt>
                <c:pt idx="8">
                  <c:v>12840.65176962584</c:v>
                </c:pt>
                <c:pt idx="9">
                  <c:v>17477.921505077335</c:v>
                </c:pt>
                <c:pt idx="10">
                  <c:v>14616.35871222975</c:v>
                </c:pt>
                <c:pt idx="11">
                  <c:v>14739.897667667943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818568"/>
        <c:axId val="434818960"/>
      </c:barChart>
      <c:catAx>
        <c:axId val="43481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4818960"/>
        <c:crosses val="autoZero"/>
        <c:auto val="1"/>
        <c:lblAlgn val="ctr"/>
        <c:lblOffset val="100"/>
        <c:noMultiLvlLbl val="0"/>
      </c:catAx>
      <c:valAx>
        <c:axId val="43481896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434818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муниципального долга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 ожидаемое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60</c:v>
                </c:pt>
                <c:pt idx="1">
                  <c:v>160</c:v>
                </c:pt>
                <c:pt idx="2">
                  <c:v>175</c:v>
                </c:pt>
                <c:pt idx="3">
                  <c:v>250</c:v>
                </c:pt>
                <c:pt idx="4">
                  <c:v>384.6</c:v>
                </c:pt>
                <c:pt idx="5">
                  <c:v>502.8</c:v>
                </c:pt>
                <c:pt idx="6">
                  <c:v>520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 ожидаемое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12.3</c:v>
                </c:pt>
                <c:pt idx="1">
                  <c:v>64.3</c:v>
                </c:pt>
                <c:pt idx="2">
                  <c:v>32.1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35714792"/>
        <c:axId val="435715184"/>
      </c:barChart>
      <c:catAx>
        <c:axId val="43571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5715184"/>
        <c:crosses val="autoZero"/>
        <c:auto val="1"/>
        <c:lblAlgn val="ctr"/>
        <c:lblOffset val="100"/>
        <c:noMultiLvlLbl val="0"/>
      </c:catAx>
      <c:valAx>
        <c:axId val="43571518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3571479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04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7777777777777776E-2"/>
                  <c:y val="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802469135802469E-2"/>
                  <c:y val="9.882641684593546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345679012345678E-2"/>
                  <c:y val="1.97652833691870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40103.1</c:v>
                </c:pt>
                <c:pt idx="1">
                  <c:v>41005.4</c:v>
                </c:pt>
                <c:pt idx="2">
                  <c:v>42306.8</c:v>
                </c:pt>
                <c:pt idx="3">
                  <c:v>43362.3</c:v>
                </c:pt>
                <c:pt idx="4">
                  <c:v>44645.7</c:v>
                </c:pt>
                <c:pt idx="5">
                  <c:v>46230.1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5432098765432098E-3"/>
                  <c:y val="-3.95305667383741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96479250537806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716049382716049E-3"/>
                  <c:y val="-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43788.3</c:v>
                </c:pt>
                <c:pt idx="4">
                  <c:v>45578.7</c:v>
                </c:pt>
                <c:pt idx="5">
                  <c:v>47843.8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55584"/>
        <c:axId val="432255976"/>
      </c:barChart>
      <c:catAx>
        <c:axId val="43225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2255976"/>
        <c:crosses val="autoZero"/>
        <c:auto val="1"/>
        <c:lblAlgn val="ctr"/>
        <c:lblOffset val="100"/>
        <c:noMultiLvlLbl val="0"/>
      </c:catAx>
      <c:valAx>
        <c:axId val="432255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25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55E-2"/>
          <c:w val="0.86210605618742098"/>
          <c:h val="0.88307085222207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449E-3"/>
                  <c:y val="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592592592592032E-3"/>
                  <c:y val="-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6E-2"/>
                  <c:y val="-3.00376845867694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3516536.2</c:v>
                </c:pt>
                <c:pt idx="1">
                  <c:v>3651123.2000000002</c:v>
                </c:pt>
                <c:pt idx="2">
                  <c:v>-134587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776E-3"/>
                  <c:y val="-1.971054279484064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16049382716049E-3"/>
                  <c:y val="-5.006477869889501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25548647886330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4070378</c:v>
                </c:pt>
                <c:pt idx="1">
                  <c:v>4188586</c:v>
                </c:pt>
                <c:pt idx="2">
                  <c:v>-118208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-5.313848663682124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0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20987654321101E-2"/>
                  <c:y val="-3.75468100753198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3585863</c:v>
                </c:pt>
                <c:pt idx="1">
                  <c:v>3603068</c:v>
                </c:pt>
                <c:pt idx="2">
                  <c:v>-17205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32256760"/>
        <c:axId val="434522672"/>
      </c:barChart>
      <c:catAx>
        <c:axId val="43225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4522672"/>
        <c:crosses val="autoZero"/>
        <c:auto val="1"/>
        <c:lblAlgn val="ctr"/>
        <c:lblOffset val="100"/>
        <c:noMultiLvlLbl val="0"/>
      </c:catAx>
      <c:valAx>
        <c:axId val="43452267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432256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065E-2"/>
          <c:y val="9.1382777777777757E-2"/>
          <c:w val="0.89334336884360044"/>
          <c:h val="0.788012222222222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2019г.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1296422.3</c:v>
                </c:pt>
                <c:pt idx="1">
                  <c:v>208708.5</c:v>
                </c:pt>
                <c:pt idx="2">
                  <c:v>2009405.4</c:v>
                </c:pt>
                <c:pt idx="3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4903553722452"/>
          <c:y val="4.5901905178525639E-2"/>
          <c:w val="0.64991972222222227"/>
          <c:h val="0.5704055555555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1"/>
              <c:layout>
                <c:manualLayout>
                  <c:x val="-7.6535833333333331E-2"/>
                  <c:y val="-0.164723614093692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424960768792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1403896.5</c:v>
                </c:pt>
                <c:pt idx="1">
                  <c:v>213434.5</c:v>
                </c:pt>
                <c:pt idx="2" formatCode="General">
                  <c:v>2451047</c:v>
                </c:pt>
                <c:pt idx="3" formatCode="General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0692200974878141"/>
          <c:w val="1"/>
          <c:h val="0.317871016122984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104E-2"/>
          <c:y val="0.1460811148606424"/>
          <c:w val="0.7772475694444444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1"/>
              <c:layout>
                <c:manualLayout>
                  <c:x val="-4.2927710111208536E-2"/>
                  <c:y val="-7.554611229151912E-3"/>
                </c:manualLayout>
              </c:layout>
              <c:tx>
                <c:rich>
                  <a:bodyPr/>
                  <a:lstStyle/>
                  <a:p>
                    <a:r>
                      <a: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6,0%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1501356.5</c:v>
                </c:pt>
                <c:pt idx="1">
                  <c:v>217379</c:v>
                </c:pt>
                <c:pt idx="2" formatCode="General">
                  <c:v>1865127.5</c:v>
                </c:pt>
                <c:pt idx="3" formatCode="General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100709633518"/>
          <c:y val="0.10589466619328544"/>
          <c:w val="0.89778992903664823"/>
          <c:h val="0.73949896164153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 ожидаемое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1126.3</c:v>
                </c:pt>
                <c:pt idx="1">
                  <c:v>1207.2</c:v>
                </c:pt>
                <c:pt idx="2">
                  <c:v>1296.4000000000001</c:v>
                </c:pt>
                <c:pt idx="3">
                  <c:v>1403.9</c:v>
                </c:pt>
                <c:pt idx="4">
                  <c:v>1501.3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 ожидаемое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237.2</c:v>
                </c:pt>
                <c:pt idx="1">
                  <c:v>224.2</c:v>
                </c:pt>
                <c:pt idx="2">
                  <c:v>208.7</c:v>
                </c:pt>
                <c:pt idx="3">
                  <c:v>213.4</c:v>
                </c:pt>
                <c:pt idx="4">
                  <c:v>217.4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436201072"/>
        <c:axId val="436201464"/>
      </c:barChart>
      <c:catAx>
        <c:axId val="43620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6201464"/>
        <c:crosses val="autoZero"/>
        <c:auto val="1"/>
        <c:lblAlgn val="ctr"/>
        <c:lblOffset val="100"/>
        <c:noMultiLvlLbl val="0"/>
      </c:catAx>
      <c:valAx>
        <c:axId val="43620146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436201072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43"/>
          <c:y val="3.3479059803972609E-2"/>
          <c:w val="0.70835787887625157"/>
          <c:h val="0.5413756475450055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711.7</c:v>
                </c:pt>
                <c:pt idx="1">
                  <c:v>795.2</c:v>
                </c:pt>
                <c:pt idx="2">
                  <c:v>857.7</c:v>
                </c:pt>
                <c:pt idx="3">
                  <c:v>934.1</c:v>
                </c:pt>
                <c:pt idx="4">
                  <c:v>1027.7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6.1</c:v>
                </c:pt>
                <c:pt idx="1">
                  <c:v>6.3</c:v>
                </c:pt>
                <c:pt idx="2">
                  <c:v>7</c:v>
                </c:pt>
                <c:pt idx="3">
                  <c:v>7.9</c:v>
                </c:pt>
                <c:pt idx="4">
                  <c:v>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162.6</c:v>
                </c:pt>
                <c:pt idx="1">
                  <c:v>175</c:v>
                </c:pt>
                <c:pt idx="2">
                  <c:v>195</c:v>
                </c:pt>
                <c:pt idx="3">
                  <c:v>219.8</c:v>
                </c:pt>
                <c:pt idx="4">
                  <c:v>217.3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33.299999999999997</c:v>
                </c:pt>
                <c:pt idx="1">
                  <c:v>26</c:v>
                </c:pt>
                <c:pt idx="2">
                  <c:v>30</c:v>
                </c:pt>
                <c:pt idx="3">
                  <c:v>35</c:v>
                </c:pt>
                <c:pt idx="4">
                  <c:v>39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202.6</c:v>
                </c:pt>
                <c:pt idx="1">
                  <c:v>195.1</c:v>
                </c:pt>
                <c:pt idx="2">
                  <c:v>197</c:v>
                </c:pt>
                <c:pt idx="3">
                  <c:v>197.2</c:v>
                </c:pt>
                <c:pt idx="4">
                  <c:v>199.5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10</c:v>
                </c:pt>
                <c:pt idx="1">
                  <c:v>9.6</c:v>
                </c:pt>
                <c:pt idx="2">
                  <c:v>9.6999999999999993</c:v>
                </c:pt>
                <c:pt idx="3">
                  <c:v>9.8000000000000007</c:v>
                </c:pt>
                <c:pt idx="4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202248"/>
        <c:axId val="436202640"/>
      </c:areaChart>
      <c:catAx>
        <c:axId val="43620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6202640"/>
        <c:crosses val="autoZero"/>
        <c:auto val="1"/>
        <c:lblAlgn val="ctr"/>
        <c:lblOffset val="100"/>
        <c:noMultiLvlLbl val="0"/>
      </c:catAx>
      <c:valAx>
        <c:axId val="43620264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36202248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762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9 мес. 2018г.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511.6</c:v>
                </c:pt>
                <c:pt idx="1">
                  <c:v>556</c:v>
                </c:pt>
                <c:pt idx="2">
                  <c:v>595.29999999999995</c:v>
                </c:pt>
                <c:pt idx="3">
                  <c:v>407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9 мес. 2018г.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409.9</c:v>
                </c:pt>
                <c:pt idx="1">
                  <c:v>440.3</c:v>
                </c:pt>
                <c:pt idx="2">
                  <c:v>531</c:v>
                </c:pt>
                <c:pt idx="3">
                  <c:v>466.2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879200"/>
        <c:axId val="432879592"/>
      </c:areaChart>
      <c:catAx>
        <c:axId val="43287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2879592"/>
        <c:crosses val="autoZero"/>
        <c:auto val="1"/>
        <c:lblAlgn val="ctr"/>
        <c:lblOffset val="100"/>
        <c:noMultiLvlLbl val="0"/>
      </c:catAx>
      <c:valAx>
        <c:axId val="432879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879200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6282871001548835"/>
          <c:y val="0.14978492617332786"/>
          <c:w val="0.22773731022138133"/>
          <c:h val="0.725746911967757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dirty="0" smtClean="0"/>
            <a:t>100%</a:t>
          </a:r>
          <a:endParaRPr lang="ru-RU" sz="1800" dirty="0"/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/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/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dirty="0" smtClean="0"/>
            <a:t>15%</a:t>
          </a:r>
          <a:endParaRPr lang="ru-RU" sz="1800" dirty="0"/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/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/>
        </a:p>
      </dgm:t>
    </dgm:pt>
    <dgm:pt modelId="{F08A1A91-D054-4E14-9A78-73CB862DC7AC}">
      <dgm:prSet/>
      <dgm:spPr/>
      <dgm:t>
        <a:bodyPr/>
        <a:lstStyle/>
        <a:p>
          <a:endParaRPr lang="ru-RU" sz="1800" dirty="0"/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/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/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/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dirty="0" smtClean="0"/>
            <a:t>100%</a:t>
          </a:r>
          <a:endParaRPr lang="ru-RU" sz="1800" dirty="0"/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/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/>
        </a:p>
      </dgm:t>
    </dgm:pt>
    <dgm:pt modelId="{6C3DDE2F-24CD-4B6A-80BA-BFEDD8573800}">
      <dgm:prSet/>
      <dgm:spPr/>
      <dgm:t>
        <a:bodyPr/>
        <a:lstStyle/>
        <a:p>
          <a:endParaRPr lang="ru-RU" sz="1800" dirty="0"/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/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/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  <a:endParaRPr lang="ru-RU" sz="18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/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/>
      <dgm:spPr/>
      <dgm:t>
        <a:bodyPr/>
        <a:lstStyle/>
        <a:p>
          <a:endParaRPr lang="ru-RU"/>
        </a:p>
      </dgm:t>
    </dgm:pt>
    <dgm:pt modelId="{19998372-A571-497F-AEB4-B8C97FFF4D66}" type="pres">
      <dgm:prSet presAssocID="{B369B849-9C5A-42C2-9342-4078D0FF5DF6}" presName="arrow1" presStyleLbl="fgShp" presStyleIdx="0" presStyleCnt="1"/>
      <dgm:spPr/>
      <dgm:t>
        <a:bodyPr/>
        <a:lstStyle/>
        <a:p>
          <a:endParaRPr lang="ru-RU"/>
        </a:p>
      </dgm:t>
    </dgm:pt>
    <dgm:pt modelId="{6155B7D2-06E9-4939-9EB6-673730F76B44}" type="pres">
      <dgm:prSet presAssocID="{B369B849-9C5A-42C2-9342-4078D0FF5DF6}" presName="rectangle" presStyleLbl="revTx" presStyleIdx="0" presStyleCnt="1" custScaleX="15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/>
      <dgm:t>
        <a:bodyPr/>
        <a:lstStyle/>
        <a:p>
          <a:r>
            <a:rPr lang="ru-RU" dirty="0" smtClean="0"/>
            <a:t>Налог на доходы физических лиц (НДФЛ)</a:t>
          </a:r>
          <a:endParaRPr lang="ru-RU" dirty="0"/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/>
        </a:p>
      </dgm:t>
    </dgm:pt>
    <dgm:pt modelId="{0DC2ACDD-4F94-4823-8A33-2E1E31B4ED89}">
      <dgm:prSet phldrT="[Текст]"/>
      <dgm:spPr/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/>
        </a:p>
      </dgm:t>
    </dgm:pt>
    <dgm:pt modelId="{0CA10185-FBF1-4D6A-84B0-C9C0A7827660}">
      <dgm:prSet phldrT="[Текст]"/>
      <dgm:spPr/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  <dgm:t>
        <a:bodyPr/>
        <a:lstStyle/>
        <a:p>
          <a:endParaRPr lang="ru-RU"/>
        </a:p>
      </dgm:t>
    </dgm:pt>
    <dgm:pt modelId="{7AAC85C8-9C35-4D50-9C4F-97B34C81EC9C}" type="pres">
      <dgm:prSet presAssocID="{0DC2ACDD-4F94-4823-8A33-2E1E31B4ED89}" presName="node" presStyleLbl="node1" presStyleIdx="1" presStyleCnt="3" custLinFactNeighborX="1208" custLinFactNeighborY="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  <dgm:t>
        <a:bodyPr/>
        <a:lstStyle/>
        <a:p>
          <a:endParaRPr lang="ru-RU"/>
        </a:p>
      </dgm:t>
    </dgm:pt>
    <dgm:pt modelId="{DBC007ED-BC63-4A4F-B672-2F33F4C7A88F}" type="pres">
      <dgm:prSet presAssocID="{0CA10185-FBF1-4D6A-84B0-C9C0A78276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C7C06231-C054-484E-9465-62AE1CECEE87}" type="presOf" srcId="{DA39625B-3C61-4286-861D-BD0277843311}" destId="{C3DB503A-7593-402B-93E0-8D425E87D405}" srcOrd="0" destOrd="0" presId="urn:microsoft.com/office/officeart/2005/8/layout/default"/>
    <dgm:cxn modelId="{DF02606B-1614-450B-B363-EAC614A883E3}" type="presOf" srcId="{9D328161-4793-4F10-A31E-3604D3B56485}" destId="{AE814635-41AF-482F-8575-607B32A19DEE}" srcOrd="0" destOrd="0" presId="urn:microsoft.com/office/officeart/2005/8/layout/default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065BC10C-701F-4AAC-A6F6-BE40AFCF3AEC}" type="presOf" srcId="{0CA10185-FBF1-4D6A-84B0-C9C0A7827660}" destId="{DBC007ED-BC63-4A4F-B672-2F33F4C7A88F}" srcOrd="0" destOrd="0" presId="urn:microsoft.com/office/officeart/2005/8/layout/default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144D7EBB-5DCD-47D9-9EB6-0D2421CC1EFB}" type="presParOf" srcId="{C3DB503A-7593-402B-93E0-8D425E87D405}" destId="{AE814635-41AF-482F-8575-607B32A19DEE}" srcOrd="0" destOrd="0" presId="urn:microsoft.com/office/officeart/2005/8/layout/default"/>
    <dgm:cxn modelId="{47F80AA3-D03A-4A50-BDD7-BA0E5EF02090}" type="presParOf" srcId="{C3DB503A-7593-402B-93E0-8D425E87D405}" destId="{01CBAAC8-3DD5-479D-A723-4E861B4ED91A}" srcOrd="1" destOrd="0" presId="urn:microsoft.com/office/officeart/2005/8/layout/default"/>
    <dgm:cxn modelId="{B9B3FBC0-C2EA-41DB-A781-CA17D8AECA9F}" type="presParOf" srcId="{C3DB503A-7593-402B-93E0-8D425E87D405}" destId="{7AAC85C8-9C35-4D50-9C4F-97B34C81EC9C}" srcOrd="2" destOrd="0" presId="urn:microsoft.com/office/officeart/2005/8/layout/default"/>
    <dgm:cxn modelId="{35881E3E-2FB1-4FFB-8132-3119FCFC7CB8}" type="presParOf" srcId="{C3DB503A-7593-402B-93E0-8D425E87D405}" destId="{423BBBEA-B275-40CC-BE01-571463401472}" srcOrd="3" destOrd="0" presId="urn:microsoft.com/office/officeart/2005/8/layout/default"/>
    <dgm:cxn modelId="{67A4B4B8-9E8C-4E85-87B9-ECC8FA48EB8E}" type="presParOf" srcId="{C3DB503A-7593-402B-93E0-8D425E87D405}" destId="{DBC007ED-BC63-4A4F-B672-2F33F4C7A8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dirty="0" smtClean="0"/>
            <a:t>0%</a:t>
          </a:r>
          <a:endParaRPr lang="ru-RU" sz="1800" dirty="0"/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/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/>
        </a:p>
      </dgm:t>
    </dgm:pt>
    <dgm:pt modelId="{F08A1A91-D054-4E14-9A78-73CB862DC7AC}">
      <dgm:prSet/>
      <dgm:spPr/>
      <dgm:t>
        <a:bodyPr/>
        <a:lstStyle/>
        <a:p>
          <a:endParaRPr lang="ru-RU" sz="1800" dirty="0"/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/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/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/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C3DDE2F-24CD-4B6A-80BA-BFEDD8573800}">
      <dgm:prSet/>
      <dgm:spPr/>
      <dgm:t>
        <a:bodyPr/>
        <a:lstStyle/>
        <a:p>
          <a:endParaRPr lang="ru-RU" sz="1800" dirty="0"/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/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/>
        </a:p>
      </dgm:t>
    </dgm:pt>
    <dgm:pt modelId="{38004EDC-00E4-45BE-8506-9018AEA0A632}">
      <dgm:prSet custT="1"/>
      <dgm:spPr/>
      <dgm:t>
        <a:bodyPr/>
        <a:lstStyle/>
        <a:p>
          <a:r>
            <a: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</a:p>
      </dgm:t>
    </dgm:pt>
    <dgm:pt modelId="{1559534C-8ECA-4BF0-A0E2-7D1D697C63C3}" type="parTrans" cxnId="{D272A6E1-E4A1-4A28-A472-CF97EB6B2A3E}">
      <dgm:prSet/>
      <dgm:spPr/>
      <dgm:t>
        <a:bodyPr/>
        <a:lstStyle/>
        <a:p>
          <a:endParaRPr lang="ru-RU" sz="1800"/>
        </a:p>
      </dgm:t>
    </dgm:pt>
    <dgm:pt modelId="{66DA58A9-AFE6-4633-9238-C220FAE53591}" type="sibTrans" cxnId="{D272A6E1-E4A1-4A28-A472-CF97EB6B2A3E}">
      <dgm:prSet/>
      <dgm:spPr/>
      <dgm:t>
        <a:bodyPr/>
        <a:lstStyle/>
        <a:p>
          <a:endParaRPr lang="ru-RU" sz="1800"/>
        </a:p>
      </dgm:t>
    </dgm:pt>
    <dgm:pt modelId="{87EB46CB-F0A9-43CD-83A7-30D35F859D6A}">
      <dgm:prSet phldrT="[Текст]" custT="1"/>
      <dgm:spPr/>
      <dgm:t>
        <a:bodyPr/>
        <a:lstStyle/>
        <a:p>
          <a:r>
            <a:rPr lang="ru-RU" sz="1800" dirty="0" smtClean="0"/>
            <a:t>85%</a:t>
          </a:r>
          <a:endParaRPr lang="ru-RU" sz="1800" dirty="0"/>
        </a:p>
      </dgm:t>
    </dgm:pt>
    <dgm:pt modelId="{AA6F4DBD-CAED-4844-8F23-7FB33A7C4AD7}" type="parTrans" cxnId="{0A2B3DE4-CA31-476D-9D47-39390CA81FE7}">
      <dgm:prSet/>
      <dgm:spPr/>
      <dgm:t>
        <a:bodyPr/>
        <a:lstStyle/>
        <a:p>
          <a:endParaRPr lang="ru-RU" sz="1800"/>
        </a:p>
      </dgm:t>
    </dgm:pt>
    <dgm:pt modelId="{2863A169-FB87-46D8-AD2F-05BA6B0FB7BC}" type="sibTrans" cxnId="{0A2B3DE4-CA31-476D-9D47-39390CA81FE7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dirty="0" smtClean="0"/>
            <a:t>0%</a:t>
          </a:r>
          <a:endParaRPr lang="ru-RU" sz="1800" dirty="0"/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/>
      <dgm:spPr/>
      <dgm:t>
        <a:bodyPr/>
        <a:lstStyle/>
        <a:p>
          <a:endParaRPr lang="ru-RU"/>
        </a:p>
      </dgm:t>
    </dgm:pt>
    <dgm:pt modelId="{19998372-A571-497F-AEB4-B8C97FFF4D66}" type="pres">
      <dgm:prSet presAssocID="{B369B849-9C5A-42C2-9342-4078D0FF5DF6}" presName="arrow1" presStyleLbl="fgShp" presStyleIdx="0" presStyleCnt="1"/>
      <dgm:spPr/>
      <dgm:t>
        <a:bodyPr/>
        <a:lstStyle/>
        <a:p>
          <a:endParaRPr lang="ru-RU"/>
        </a:p>
      </dgm:t>
    </dgm:pt>
    <dgm:pt modelId="{6155B7D2-06E9-4939-9EB6-673730F76B44}" type="pres">
      <dgm:prSet presAssocID="{B369B849-9C5A-42C2-9342-4078D0FF5DF6}" presName="rectangle" presStyleLbl="revTx" presStyleIdx="0" presStyleCnt="1" custScaleX="138561" custLinFactNeighborX="1973" custLinFactNeighborY="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2504A-2059-49DA-A376-24DEA41E8D65}" type="pres">
      <dgm:prSet presAssocID="{25F12295-4D90-401D-A972-7F6568C388B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34737-7B19-4834-9BD5-CA0F68C18225}" type="pres">
      <dgm:prSet presAssocID="{87EB46CB-F0A9-43CD-83A7-30D35F859D6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6658F-BC37-4833-BAE8-B27A30269DFC}" type="pres">
      <dgm:prSet presAssocID="{38004EDC-00E4-45BE-8506-9018AEA0A63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D272A6E1-E4A1-4A28-A472-CF97EB6B2A3E}" srcId="{B369B849-9C5A-42C2-9342-4078D0FF5DF6}" destId="{38004EDC-00E4-45BE-8506-9018AEA0A632}" srcOrd="3" destOrd="0" parTransId="{1559534C-8ECA-4BF0-A0E2-7D1D697C63C3}" sibTransId="{66DA58A9-AFE6-4633-9238-C220FAE53591}"/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2EE41D82-E43A-4897-A10F-34F9A2D21275}" type="presOf" srcId="{63F4F228-E0CC-40C7-9F2B-915935FA3038}" destId="{2FC6658F-BC37-4833-BAE8-B27A30269DFC}" srcOrd="0" destOrd="0" presId="urn:microsoft.com/office/officeart/2005/8/layout/funnel1"/>
    <dgm:cxn modelId="{0A2B3DE4-CA31-476D-9D47-39390CA81FE7}" srcId="{B369B849-9C5A-42C2-9342-4078D0FF5DF6}" destId="{87EB46CB-F0A9-43CD-83A7-30D35F859D6A}" srcOrd="2" destOrd="0" parTransId="{AA6F4DBD-CAED-4844-8F23-7FB33A7C4AD7}" sibTransId="{2863A169-FB87-46D8-AD2F-05BA6B0FB7BC}"/>
    <dgm:cxn modelId="{1F10A0BB-7F9E-44A0-91B2-04E0BC7210A1}" type="presOf" srcId="{25F12295-4D90-401D-A972-7F6568C388B5}" destId="{6CC34737-7B19-4834-9BD5-CA0F68C18225}" srcOrd="0" destOrd="0" presId="urn:microsoft.com/office/officeart/2005/8/layout/funnel1"/>
    <dgm:cxn modelId="{048C3800-8645-4F17-B458-CB270010648C}" type="presOf" srcId="{38004EDC-00E4-45BE-8506-9018AEA0A632}" destId="{6155B7D2-06E9-4939-9EB6-673730F76B44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539FA32E-CD38-427E-B716-B30B3E4F283A}" srcId="{B369B849-9C5A-42C2-9342-4078D0FF5DF6}" destId="{25F12295-4D90-401D-A972-7F6568C388B5}" srcOrd="1" destOrd="0" parTransId="{FAB67740-1C00-4B6B-A82C-EEA255979FB7}" sibTransId="{6FCC2555-5CA2-4DF6-AFD1-44BF6A270C3B}"/>
    <dgm:cxn modelId="{D32A2B61-DD48-453C-B889-B90233A0F7A7}" type="presOf" srcId="{87EB46CB-F0A9-43CD-83A7-30D35F859D6A}" destId="{6E42504A-2059-49DA-A376-24DEA41E8D65}" srcOrd="0" destOrd="0" presId="urn:microsoft.com/office/officeart/2005/8/layout/funnel1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2C026649-7AAA-4E8D-83F7-24BA195D1664}" type="presParOf" srcId="{409B43D6-C89F-41C7-BD37-641FEB28E0D5}" destId="{6E42504A-2059-49DA-A376-24DEA41E8D65}" srcOrd="3" destOrd="0" presId="urn:microsoft.com/office/officeart/2005/8/layout/funnel1"/>
    <dgm:cxn modelId="{BA075A65-7411-46E0-BF29-9DA757ED3E20}" type="presParOf" srcId="{409B43D6-C89F-41C7-BD37-641FEB28E0D5}" destId="{6CC34737-7B19-4834-9BD5-CA0F68C18225}" srcOrd="4" destOrd="0" presId="urn:microsoft.com/office/officeart/2005/8/layout/funnel1"/>
    <dgm:cxn modelId="{AD2D4A2A-C20F-4DEA-9207-3060672072F8}" type="presParOf" srcId="{409B43D6-C89F-41C7-BD37-641FEB28E0D5}" destId="{2FC6658F-BC37-4833-BAE8-B27A30269DFC}" srcOrd="5" destOrd="0" presId="urn:microsoft.com/office/officeart/2005/8/layout/funnel1"/>
    <dgm:cxn modelId="{9BD8A36F-0DB4-4417-AD78-6F5B554DAEC6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262CD5-BA23-4EF1-B8F7-51686FD5F1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ADCF1-C2E6-4BF8-8856-6C211FF5B47B}">
      <dgm:prSet custT="1"/>
      <dgm:spPr/>
      <dgm:t>
        <a:bodyPr anchor="b" anchorCtr="0"/>
        <a:lstStyle/>
        <a:p>
          <a:pPr algn="ctr" rtl="0"/>
          <a:r>
            <a:rPr lang="ru-RU" sz="1800" dirty="0" smtClean="0">
              <a:solidFill>
                <a:schemeClr val="lt1"/>
              </a:solidFill>
              <a:effectLst>
                <a:glow rad="215900">
                  <a:schemeClr val="accent1">
                    <a:alpha val="40000"/>
                  </a:schemeClr>
                </a:glow>
                <a:outerShdw blurRad="88900" dist="50800" dir="5400000" algn="ctr" rotWithShape="0">
                  <a:srgbClr val="000000">
                    <a:alpha val="54000"/>
                  </a:srgbClr>
                </a:outerShdw>
              </a:effectLst>
            </a:rPr>
            <a:t>Подведомственные учреждения:</a:t>
          </a:r>
          <a:endParaRPr lang="ru-RU" sz="1800" dirty="0">
            <a:solidFill>
              <a:schemeClr val="lt1"/>
            </a:solidFill>
            <a:effectLst>
              <a:glow rad="215900">
                <a:schemeClr val="accent1">
                  <a:alpha val="40000"/>
                </a:schemeClr>
              </a:glow>
              <a:outerShdw blurRad="88900" dist="50800" dir="5400000" algn="ctr" rotWithShape="0">
                <a:srgbClr val="000000">
                  <a:alpha val="54000"/>
                </a:srgbClr>
              </a:outerShdw>
            </a:effectLst>
          </a:endParaRPr>
        </a:p>
      </dgm:t>
    </dgm:pt>
    <dgm:pt modelId="{E92532D3-E18E-4A57-8AEF-ED6642BA6EB1}" type="parTrans" cxnId="{A8E5F5E2-D406-4803-8A17-E7BF256E996A}">
      <dgm:prSet/>
      <dgm:spPr/>
      <dgm:t>
        <a:bodyPr/>
        <a:lstStyle/>
        <a:p>
          <a:endParaRPr lang="ru-RU" sz="1800"/>
        </a:p>
      </dgm:t>
    </dgm:pt>
    <dgm:pt modelId="{E37882FA-2E8B-405F-9B15-8CC57BA2268D}" type="sibTrans" cxnId="{A8E5F5E2-D406-4803-8A17-E7BF256E996A}">
      <dgm:prSet/>
      <dgm:spPr/>
      <dgm:t>
        <a:bodyPr/>
        <a:lstStyle/>
        <a:p>
          <a:endParaRPr lang="ru-RU" sz="1800"/>
        </a:p>
      </dgm:t>
    </dgm:pt>
    <dgm:pt modelId="{7F1FC650-D121-4E2E-B7F9-669D8E4AF57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Управления образования Администрации города Лобня: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F13628C1-4217-44C4-A69A-64AC7E0BBC98}" type="parTrans" cxnId="{2D084D6C-F8F0-4C63-860D-8CBAD65F1EF8}">
      <dgm:prSet/>
      <dgm:spPr/>
      <dgm:t>
        <a:bodyPr/>
        <a:lstStyle/>
        <a:p>
          <a:endParaRPr lang="ru-RU" sz="1800"/>
        </a:p>
      </dgm:t>
    </dgm:pt>
    <dgm:pt modelId="{4310CDD5-4313-4C75-AEDD-13A8150AC608}" type="sibTrans" cxnId="{2D084D6C-F8F0-4C63-860D-8CBAD65F1EF8}">
      <dgm:prSet/>
      <dgm:spPr/>
      <dgm:t>
        <a:bodyPr/>
        <a:lstStyle/>
        <a:p>
          <a:endParaRPr lang="ru-RU" sz="1800"/>
        </a:p>
      </dgm:t>
    </dgm:pt>
    <dgm:pt modelId="{7B46408F-2F72-4938-898C-5B2F24D958E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казенное учреждение;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2F66D266-3F1D-4BAE-B819-55EB6F3C09B8}" type="parTrans" cxnId="{4C74F6D2-86B5-482A-9F02-352CABA81D2F}">
      <dgm:prSet/>
      <dgm:spPr/>
      <dgm:t>
        <a:bodyPr/>
        <a:lstStyle/>
        <a:p>
          <a:endParaRPr lang="ru-RU" sz="1800"/>
        </a:p>
      </dgm:t>
    </dgm:pt>
    <dgm:pt modelId="{7EF73615-A853-4FFA-A731-2A9A16C63E61}" type="sibTrans" cxnId="{4C74F6D2-86B5-482A-9F02-352CABA81D2F}">
      <dgm:prSet/>
      <dgm:spPr/>
      <dgm:t>
        <a:bodyPr/>
        <a:lstStyle/>
        <a:p>
          <a:endParaRPr lang="ru-RU" sz="1800"/>
        </a:p>
      </dgm:t>
    </dgm:pt>
    <dgm:pt modelId="{57846E3B-7B8B-4709-AA67-4C69E06A11B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35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бюджетных учреждений.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A14ED68C-2E9F-4F85-AA8A-7CD3CA252B2B}" type="parTrans" cxnId="{D7E9A9B6-F657-472D-915A-0E4353F26188}">
      <dgm:prSet/>
      <dgm:spPr/>
      <dgm:t>
        <a:bodyPr/>
        <a:lstStyle/>
        <a:p>
          <a:endParaRPr lang="ru-RU" sz="1800"/>
        </a:p>
      </dgm:t>
    </dgm:pt>
    <dgm:pt modelId="{DBFAB66E-3360-409D-A652-8DB85EF4A62E}" type="sibTrans" cxnId="{D7E9A9B6-F657-472D-915A-0E4353F26188}">
      <dgm:prSet/>
      <dgm:spPr/>
      <dgm:t>
        <a:bodyPr/>
        <a:lstStyle/>
        <a:p>
          <a:endParaRPr lang="ru-RU" sz="1800"/>
        </a:p>
      </dgm:t>
    </dgm:pt>
    <dgm:pt modelId="{72950EBB-B0AA-4FC4-A003-15FE562B0C3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Управления культуры Администрации города Лобня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6E879043-4B5C-4FCD-8F61-0529EAF542F1}" type="parTrans" cxnId="{E3E9FB98-7268-4D3D-8F16-414798F61667}">
      <dgm:prSet/>
      <dgm:spPr/>
      <dgm:t>
        <a:bodyPr/>
        <a:lstStyle/>
        <a:p>
          <a:endParaRPr lang="ru-RU" sz="1800"/>
        </a:p>
      </dgm:t>
    </dgm:pt>
    <dgm:pt modelId="{5401E848-0428-4F71-A742-DEEE996D461F}" type="sibTrans" cxnId="{E3E9FB98-7268-4D3D-8F16-414798F61667}">
      <dgm:prSet/>
      <dgm:spPr/>
      <dgm:t>
        <a:bodyPr/>
        <a:lstStyle/>
        <a:p>
          <a:endParaRPr lang="ru-RU" sz="1800"/>
        </a:p>
      </dgm:t>
    </dgm:pt>
    <dgm:pt modelId="{935839E9-2090-428C-8BBE-81DBA16B05A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8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бюджетных учреждений;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FAF837CD-8DBE-41C6-9183-12329473FCB5}" type="parTrans" cxnId="{945E00D1-582A-4252-93DD-F4D7BF9DA54A}">
      <dgm:prSet/>
      <dgm:spPr/>
      <dgm:t>
        <a:bodyPr/>
        <a:lstStyle/>
        <a:p>
          <a:endParaRPr lang="ru-RU" sz="1800"/>
        </a:p>
      </dgm:t>
    </dgm:pt>
    <dgm:pt modelId="{4AE6C582-59CE-4F70-8822-6EC177795683}" type="sibTrans" cxnId="{945E00D1-582A-4252-93DD-F4D7BF9DA54A}">
      <dgm:prSet/>
      <dgm:spPr/>
      <dgm:t>
        <a:bodyPr/>
        <a:lstStyle/>
        <a:p>
          <a:endParaRPr lang="ru-RU" sz="1800"/>
        </a:p>
      </dgm:t>
    </dgm:pt>
    <dgm:pt modelId="{F2B8121E-9D80-4CC4-8BE6-2E7C692A9E4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4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D606137C-7209-4EAC-8115-5D6A4158B889}" type="parTrans" cxnId="{1DF53A04-8B16-42C9-8E78-FF877664DCDC}">
      <dgm:prSet/>
      <dgm:spPr/>
      <dgm:t>
        <a:bodyPr/>
        <a:lstStyle/>
        <a:p>
          <a:endParaRPr lang="ru-RU" sz="1800"/>
        </a:p>
      </dgm:t>
    </dgm:pt>
    <dgm:pt modelId="{74610F2F-252E-4B7E-8ECC-83364AF50304}" type="sibTrans" cxnId="{1DF53A04-8B16-42C9-8E78-FF877664DCDC}">
      <dgm:prSet/>
      <dgm:spPr/>
      <dgm:t>
        <a:bodyPr/>
        <a:lstStyle/>
        <a:p>
          <a:endParaRPr lang="ru-RU" sz="1800"/>
        </a:p>
      </dgm:t>
    </dgm:pt>
    <dgm:pt modelId="{366D44B5-B8D3-46A5-8A1B-0270969B9AC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Комитета по физической культуре, спорту и работе с молодежью Администрации города Лобня: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84421E69-586A-4ABD-8544-573EEB113D22}" type="parTrans" cxnId="{8612CEEB-F29F-4938-BBC8-3C6C819BD6E8}">
      <dgm:prSet/>
      <dgm:spPr/>
      <dgm:t>
        <a:bodyPr/>
        <a:lstStyle/>
        <a:p>
          <a:endParaRPr lang="ru-RU" sz="1800"/>
        </a:p>
      </dgm:t>
    </dgm:pt>
    <dgm:pt modelId="{E5F6F0D5-C444-4C06-AA12-1E0ADD287BE3}" type="sibTrans" cxnId="{8612CEEB-F29F-4938-BBC8-3C6C819BD6E8}">
      <dgm:prSet/>
      <dgm:spPr/>
      <dgm:t>
        <a:bodyPr/>
        <a:lstStyle/>
        <a:p>
          <a:endParaRPr lang="ru-RU" sz="1800"/>
        </a:p>
      </dgm:t>
    </dgm:pt>
    <dgm:pt modelId="{C0C7E36F-0930-4FE2-BEDF-9019693CD60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2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бюджетных учреждения;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4B943232-48A6-4C4F-A4C6-11305AC1026A}" type="parTrans" cxnId="{664F1D0E-B8F1-429B-8DA5-DC83063EADBF}">
      <dgm:prSet/>
      <dgm:spPr/>
      <dgm:t>
        <a:bodyPr/>
        <a:lstStyle/>
        <a:p>
          <a:endParaRPr lang="ru-RU" sz="1800"/>
        </a:p>
      </dgm:t>
    </dgm:pt>
    <dgm:pt modelId="{1DA159BC-145B-451C-B4A1-6E8C82C47544}" type="sibTrans" cxnId="{664F1D0E-B8F1-429B-8DA5-DC83063EADBF}">
      <dgm:prSet/>
      <dgm:spPr/>
      <dgm:t>
        <a:bodyPr/>
        <a:lstStyle/>
        <a:p>
          <a:endParaRPr lang="ru-RU" sz="1800"/>
        </a:p>
      </dgm:t>
    </dgm:pt>
    <dgm:pt modelId="{215B80BE-CEF0-459F-8896-697F76C51CE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3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B56E757E-3FC7-4793-B23D-D5EA329182B1}" type="parTrans" cxnId="{BBE4F524-2970-4657-B2B1-A78884734146}">
      <dgm:prSet/>
      <dgm:spPr/>
      <dgm:t>
        <a:bodyPr/>
        <a:lstStyle/>
        <a:p>
          <a:endParaRPr lang="ru-RU" sz="1800"/>
        </a:p>
      </dgm:t>
    </dgm:pt>
    <dgm:pt modelId="{A34A2800-E97E-4D68-A693-AE75A89F0872}" type="sibTrans" cxnId="{BBE4F524-2970-4657-B2B1-A78884734146}">
      <dgm:prSet/>
      <dgm:spPr/>
      <dgm:t>
        <a:bodyPr/>
        <a:lstStyle/>
        <a:p>
          <a:endParaRPr lang="ru-RU" sz="1800"/>
        </a:p>
      </dgm:t>
    </dgm:pt>
    <dgm:pt modelId="{82339408-AA3E-4FD2-96B9-323D294288D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Администрации города Лобня: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373E8D45-8849-459E-9180-08B525F465DA}" type="parTrans" cxnId="{2B89734C-9C7B-489C-9214-BDEFBF1CF084}">
      <dgm:prSet/>
      <dgm:spPr/>
      <dgm:t>
        <a:bodyPr/>
        <a:lstStyle/>
        <a:p>
          <a:endParaRPr lang="ru-RU" sz="1800"/>
        </a:p>
      </dgm:t>
    </dgm:pt>
    <dgm:pt modelId="{A63E7986-86C1-45F9-8047-2E6897E4118A}" type="sibTrans" cxnId="{2B89734C-9C7B-489C-9214-BDEFBF1CF084}">
      <dgm:prSet/>
      <dgm:spPr/>
      <dgm:t>
        <a:bodyPr/>
        <a:lstStyle/>
        <a:p>
          <a:endParaRPr lang="ru-RU" sz="1800"/>
        </a:p>
      </dgm:t>
    </dgm:pt>
    <dgm:pt modelId="{DC2E8040-B20F-4A7F-BF40-910E62D4B8C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5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казенных учреждений;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A7F24712-12D3-480C-BA2B-BA27F03D49E9}" type="parTrans" cxnId="{964C51C4-98D2-4650-8051-524E4826B3C5}">
      <dgm:prSet/>
      <dgm:spPr/>
      <dgm:t>
        <a:bodyPr/>
        <a:lstStyle/>
        <a:p>
          <a:endParaRPr lang="ru-RU" sz="1800"/>
        </a:p>
      </dgm:t>
    </dgm:pt>
    <dgm:pt modelId="{C74A5E5F-36A0-4235-91D8-EE074F3481E6}" type="sibTrans" cxnId="{964C51C4-98D2-4650-8051-524E4826B3C5}">
      <dgm:prSet/>
      <dgm:spPr/>
      <dgm:t>
        <a:bodyPr/>
        <a:lstStyle/>
        <a:p>
          <a:endParaRPr lang="ru-RU" sz="1800"/>
        </a:p>
      </dgm:t>
    </dgm:pt>
    <dgm:pt modelId="{969F7C79-645A-48EB-B638-31F32465D35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бюджетное учреждение.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85AB7019-463B-4ECD-9C74-D80A8A26D7D3}" type="parTrans" cxnId="{862EF899-29B4-4A8E-AAEB-ACA59DE4914E}">
      <dgm:prSet/>
      <dgm:spPr/>
      <dgm:t>
        <a:bodyPr/>
        <a:lstStyle/>
        <a:p>
          <a:endParaRPr lang="ru-RU" sz="1800"/>
        </a:p>
      </dgm:t>
    </dgm:pt>
    <dgm:pt modelId="{769338C9-6724-481B-ABEB-E15A7F0DD11D}" type="sibTrans" cxnId="{862EF899-29B4-4A8E-AAEB-ACA59DE4914E}">
      <dgm:prSet/>
      <dgm:spPr/>
      <dgm:t>
        <a:bodyPr/>
        <a:lstStyle/>
        <a:p>
          <a:endParaRPr lang="ru-RU" sz="1800"/>
        </a:p>
      </dgm:t>
    </dgm:pt>
    <dgm:pt modelId="{B00845EC-CD17-44C5-BAFB-B8BECBA4DD8E}" type="pres">
      <dgm:prSet presAssocID="{C3262CD5-BA23-4EF1-B8F7-51686FD5F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EBC09-423A-4152-94FE-CB53F50A739A}" type="pres">
      <dgm:prSet presAssocID="{037ADCF1-C2E6-4BF8-8856-6C211FF5B47B}" presName="parentText" presStyleLbl="node1" presStyleIdx="0" presStyleCnt="1" custScaleY="45305" custLinFactNeighborX="-854" custLinFactNeighborY="-12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B1D60-D989-437B-8E7E-879787F4077C}" type="pres">
      <dgm:prSet presAssocID="{037ADCF1-C2E6-4BF8-8856-6C211FF5B47B}" presName="childText" presStyleLbl="revTx" presStyleIdx="0" presStyleCnt="1" custScaleY="98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9FB98-7268-4D3D-8F16-414798F61667}" srcId="{037ADCF1-C2E6-4BF8-8856-6C211FF5B47B}" destId="{72950EBB-B0AA-4FC4-A003-15FE562B0C38}" srcOrd="3" destOrd="0" parTransId="{6E879043-4B5C-4FCD-8F61-0529EAF542F1}" sibTransId="{5401E848-0428-4F71-A742-DEEE996D461F}"/>
    <dgm:cxn modelId="{22A3BE96-7F8B-4B6C-A411-8C41CB8DEE66}" type="presOf" srcId="{C0C7E36F-0930-4FE2-BEDF-9019693CD608}" destId="{F01B1D60-D989-437B-8E7E-879787F4077C}" srcOrd="0" destOrd="7" presId="urn:microsoft.com/office/officeart/2005/8/layout/vList2"/>
    <dgm:cxn modelId="{DAC643E8-AD97-4DFB-B9FF-422C4FCADD42}" type="presOf" srcId="{969F7C79-645A-48EB-B638-31F32465D359}" destId="{F01B1D60-D989-437B-8E7E-879787F4077C}" srcOrd="0" destOrd="11" presId="urn:microsoft.com/office/officeart/2005/8/layout/vList2"/>
    <dgm:cxn modelId="{508847F8-9B5D-4BFE-87B0-31F0F4D3DB84}" type="presOf" srcId="{366D44B5-B8D3-46A5-8A1B-0270969B9AC3}" destId="{F01B1D60-D989-437B-8E7E-879787F4077C}" srcOrd="0" destOrd="6" presId="urn:microsoft.com/office/officeart/2005/8/layout/vList2"/>
    <dgm:cxn modelId="{664F1D0E-B8F1-429B-8DA5-DC83063EADBF}" srcId="{037ADCF1-C2E6-4BF8-8856-6C211FF5B47B}" destId="{C0C7E36F-0930-4FE2-BEDF-9019693CD608}" srcOrd="7" destOrd="0" parTransId="{4B943232-48A6-4C4F-A4C6-11305AC1026A}" sibTransId="{1DA159BC-145B-451C-B4A1-6E8C82C47544}"/>
    <dgm:cxn modelId="{4C74F6D2-86B5-482A-9F02-352CABA81D2F}" srcId="{037ADCF1-C2E6-4BF8-8856-6C211FF5B47B}" destId="{7B46408F-2F72-4938-898C-5B2F24D958E6}" srcOrd="1" destOrd="0" parTransId="{2F66D266-3F1D-4BAE-B819-55EB6F3C09B8}" sibTransId="{7EF73615-A853-4FFA-A731-2A9A16C63E61}"/>
    <dgm:cxn modelId="{393C2CD2-955D-4346-B82B-96087B3C6FF8}" type="presOf" srcId="{215B80BE-CEF0-459F-8896-697F76C51CEE}" destId="{F01B1D60-D989-437B-8E7E-879787F4077C}" srcOrd="0" destOrd="8" presId="urn:microsoft.com/office/officeart/2005/8/layout/vList2"/>
    <dgm:cxn modelId="{925542C4-F627-487D-98A6-3EA13A3C9BEE}" type="presOf" srcId="{57846E3B-7B8B-4709-AA67-4C69E06A11B4}" destId="{F01B1D60-D989-437B-8E7E-879787F4077C}" srcOrd="0" destOrd="2" presId="urn:microsoft.com/office/officeart/2005/8/layout/vList2"/>
    <dgm:cxn modelId="{2D084D6C-F8F0-4C63-860D-8CBAD65F1EF8}" srcId="{037ADCF1-C2E6-4BF8-8856-6C211FF5B47B}" destId="{7F1FC650-D121-4E2E-B7F9-669D8E4AF57B}" srcOrd="0" destOrd="0" parTransId="{F13628C1-4217-44C4-A69A-64AC7E0BBC98}" sibTransId="{4310CDD5-4313-4C75-AEDD-13A8150AC608}"/>
    <dgm:cxn modelId="{BBE4F524-2970-4657-B2B1-A78884734146}" srcId="{037ADCF1-C2E6-4BF8-8856-6C211FF5B47B}" destId="{215B80BE-CEF0-459F-8896-697F76C51CEE}" srcOrd="8" destOrd="0" parTransId="{B56E757E-3FC7-4793-B23D-D5EA329182B1}" sibTransId="{A34A2800-E97E-4D68-A693-AE75A89F0872}"/>
    <dgm:cxn modelId="{54A584A6-9FE1-4CD5-A0B3-1DAAFA4E25C1}" type="presOf" srcId="{7F1FC650-D121-4E2E-B7F9-669D8E4AF57B}" destId="{F01B1D60-D989-437B-8E7E-879787F4077C}" srcOrd="0" destOrd="0" presId="urn:microsoft.com/office/officeart/2005/8/layout/vList2"/>
    <dgm:cxn modelId="{2DB4E18C-347E-4C9F-AAB2-3FA63C8D62FF}" type="presOf" srcId="{DC2E8040-B20F-4A7F-BF40-910E62D4B8C4}" destId="{F01B1D60-D989-437B-8E7E-879787F4077C}" srcOrd="0" destOrd="10" presId="urn:microsoft.com/office/officeart/2005/8/layout/vList2"/>
    <dgm:cxn modelId="{D7E9A9B6-F657-472D-915A-0E4353F26188}" srcId="{037ADCF1-C2E6-4BF8-8856-6C211FF5B47B}" destId="{57846E3B-7B8B-4709-AA67-4C69E06A11B4}" srcOrd="2" destOrd="0" parTransId="{A14ED68C-2E9F-4F85-AA8A-7CD3CA252B2B}" sibTransId="{DBFAB66E-3360-409D-A652-8DB85EF4A62E}"/>
    <dgm:cxn modelId="{3957D48D-6713-4C63-987B-139928F5CFF9}" type="presOf" srcId="{F2B8121E-9D80-4CC4-8BE6-2E7C692A9E44}" destId="{F01B1D60-D989-437B-8E7E-879787F4077C}" srcOrd="0" destOrd="5" presId="urn:microsoft.com/office/officeart/2005/8/layout/vList2"/>
    <dgm:cxn modelId="{39A1EAB4-9A97-4FA7-AC86-75B47C3263DC}" type="presOf" srcId="{7B46408F-2F72-4938-898C-5B2F24D958E6}" destId="{F01B1D60-D989-437B-8E7E-879787F4077C}" srcOrd="0" destOrd="1" presId="urn:microsoft.com/office/officeart/2005/8/layout/vList2"/>
    <dgm:cxn modelId="{5FA88931-184C-4C30-8C32-EB79E6A18A11}" type="presOf" srcId="{82339408-AA3E-4FD2-96B9-323D294288DD}" destId="{F01B1D60-D989-437B-8E7E-879787F4077C}" srcOrd="0" destOrd="9" presId="urn:microsoft.com/office/officeart/2005/8/layout/vList2"/>
    <dgm:cxn modelId="{4C1FD91E-BB64-4476-AF02-7F40157E75FA}" type="presOf" srcId="{C3262CD5-BA23-4EF1-B8F7-51686FD5F185}" destId="{B00845EC-CD17-44C5-BAFB-B8BECBA4DD8E}" srcOrd="0" destOrd="0" presId="urn:microsoft.com/office/officeart/2005/8/layout/vList2"/>
    <dgm:cxn modelId="{1DF53A04-8B16-42C9-8E78-FF877664DCDC}" srcId="{037ADCF1-C2E6-4BF8-8856-6C211FF5B47B}" destId="{F2B8121E-9D80-4CC4-8BE6-2E7C692A9E44}" srcOrd="5" destOrd="0" parTransId="{D606137C-7209-4EAC-8115-5D6A4158B889}" sibTransId="{74610F2F-252E-4B7E-8ECC-83364AF50304}"/>
    <dgm:cxn modelId="{4619FE1F-AD0A-465E-AAD3-1A897487BF59}" type="presOf" srcId="{72950EBB-B0AA-4FC4-A003-15FE562B0C38}" destId="{F01B1D60-D989-437B-8E7E-879787F4077C}" srcOrd="0" destOrd="3" presId="urn:microsoft.com/office/officeart/2005/8/layout/vList2"/>
    <dgm:cxn modelId="{2B89734C-9C7B-489C-9214-BDEFBF1CF084}" srcId="{037ADCF1-C2E6-4BF8-8856-6C211FF5B47B}" destId="{82339408-AA3E-4FD2-96B9-323D294288DD}" srcOrd="9" destOrd="0" parTransId="{373E8D45-8849-459E-9180-08B525F465DA}" sibTransId="{A63E7986-86C1-45F9-8047-2E6897E4118A}"/>
    <dgm:cxn modelId="{8612CEEB-F29F-4938-BBC8-3C6C819BD6E8}" srcId="{037ADCF1-C2E6-4BF8-8856-6C211FF5B47B}" destId="{366D44B5-B8D3-46A5-8A1B-0270969B9AC3}" srcOrd="6" destOrd="0" parTransId="{84421E69-586A-4ABD-8544-573EEB113D22}" sibTransId="{E5F6F0D5-C444-4C06-AA12-1E0ADD287BE3}"/>
    <dgm:cxn modelId="{A8E5F5E2-D406-4803-8A17-E7BF256E996A}" srcId="{C3262CD5-BA23-4EF1-B8F7-51686FD5F185}" destId="{037ADCF1-C2E6-4BF8-8856-6C211FF5B47B}" srcOrd="0" destOrd="0" parTransId="{E92532D3-E18E-4A57-8AEF-ED6642BA6EB1}" sibTransId="{E37882FA-2E8B-405F-9B15-8CC57BA2268D}"/>
    <dgm:cxn modelId="{52E836E8-BE9B-46A3-BFD8-3EF21A7C9E2B}" type="presOf" srcId="{037ADCF1-C2E6-4BF8-8856-6C211FF5B47B}" destId="{AF2EBC09-423A-4152-94FE-CB53F50A739A}" srcOrd="0" destOrd="0" presId="urn:microsoft.com/office/officeart/2005/8/layout/vList2"/>
    <dgm:cxn modelId="{964C51C4-98D2-4650-8051-524E4826B3C5}" srcId="{037ADCF1-C2E6-4BF8-8856-6C211FF5B47B}" destId="{DC2E8040-B20F-4A7F-BF40-910E62D4B8C4}" srcOrd="10" destOrd="0" parTransId="{A7F24712-12D3-480C-BA2B-BA27F03D49E9}" sibTransId="{C74A5E5F-36A0-4235-91D8-EE074F3481E6}"/>
    <dgm:cxn modelId="{945E00D1-582A-4252-93DD-F4D7BF9DA54A}" srcId="{037ADCF1-C2E6-4BF8-8856-6C211FF5B47B}" destId="{935839E9-2090-428C-8BBE-81DBA16B05AC}" srcOrd="4" destOrd="0" parTransId="{FAF837CD-8DBE-41C6-9183-12329473FCB5}" sibTransId="{4AE6C582-59CE-4F70-8822-6EC177795683}"/>
    <dgm:cxn modelId="{862EF899-29B4-4A8E-AAEB-ACA59DE4914E}" srcId="{037ADCF1-C2E6-4BF8-8856-6C211FF5B47B}" destId="{969F7C79-645A-48EB-B638-31F32465D359}" srcOrd="11" destOrd="0" parTransId="{85AB7019-463B-4ECD-9C74-D80A8A26D7D3}" sibTransId="{769338C9-6724-481B-ABEB-E15A7F0DD11D}"/>
    <dgm:cxn modelId="{B2E25AA9-1E1C-45F7-A750-33F536665AAE}" type="presOf" srcId="{935839E9-2090-428C-8BBE-81DBA16B05AC}" destId="{F01B1D60-D989-437B-8E7E-879787F4077C}" srcOrd="0" destOrd="4" presId="urn:microsoft.com/office/officeart/2005/8/layout/vList2"/>
    <dgm:cxn modelId="{4C4EFA8D-5F20-4D45-93FA-63662A506F9F}" type="presParOf" srcId="{B00845EC-CD17-44C5-BAFB-B8BECBA4DD8E}" destId="{AF2EBC09-423A-4152-94FE-CB53F50A739A}" srcOrd="0" destOrd="0" presId="urn:microsoft.com/office/officeart/2005/8/layout/vList2"/>
    <dgm:cxn modelId="{7ADF1818-79D6-406A-AA9D-1FBEA315783F}" type="presParOf" srcId="{B00845EC-CD17-44C5-BAFB-B8BECBA4DD8E}" destId="{F01B1D60-D989-437B-8E7E-879787F407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737082-0603-4852-9457-19CDCD7B3FA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52D91-8B99-449D-BEE8-C725B53C16D1}">
      <dgm:prSet/>
      <dgm:spPr>
        <a:noFill/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Хлебниково - Рогачево в Дмитровском муниципальном районе, городском округе Лобня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D2C79-72EF-46DA-AC63-788A850ADB8D}" type="parTrans" cxnId="{C5B15831-6B30-40C4-A290-F955296C6D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D7167-96E5-46EE-9DA8-89ABEEEDED28}" type="sibTrans" cxnId="{C5B15831-6B30-40C4-A290-F955296C6D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A2D26-90F2-4C97-ADE1-CF15C0A5EFA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-средства Дорожного фонда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93C4B-2A54-4402-991C-8954D8EEFBD5}" type="parTrans" cxnId="{B81F7F63-CB2B-4F76-A2FD-997BD35D18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D7A8A-C9B5-43DA-8D35-92A63AFE989A}" type="sibTrans" cxnId="{B81F7F63-CB2B-4F76-A2FD-997BD35D18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20B3B-CCAB-428E-B22D-DCBF20C407A0}">
      <dgm:prSet/>
      <dgm:spPr>
        <a:noFill/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разработка проекта планировки территории 12 333,00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04277-407C-47C9-A83F-E507D0A0C24B}" type="parTrans" cxnId="{FF6E2F00-2EDE-480D-BBE7-9E3768FED0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38B12-F63E-4A9E-981B-126CF9979650}" type="sibTrans" cxnId="{FF6E2F00-2EDE-480D-BBE7-9E3768FED0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5DDC5-082C-46A7-B9B5-6C24E3267BE2}" type="pres">
      <dgm:prSet presAssocID="{07737082-0603-4852-9457-19CDCD7B3F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7CEE-37F2-4A1B-BAAA-C09CC0ED2D3F}" type="pres">
      <dgm:prSet presAssocID="{B1552D91-8B99-449D-BEE8-C725B53C16D1}" presName="circle1" presStyleLbl="node1" presStyleIdx="0" presStyleCnt="3"/>
      <dgm:spPr/>
    </dgm:pt>
    <dgm:pt modelId="{7F1CAC45-35AF-445C-B060-AF78E34FD4A7}" type="pres">
      <dgm:prSet presAssocID="{B1552D91-8B99-449D-BEE8-C725B53C16D1}" presName="space" presStyleCnt="0"/>
      <dgm:spPr/>
    </dgm:pt>
    <dgm:pt modelId="{5A1B0EFF-C059-46A1-9B84-8673C8974868}" type="pres">
      <dgm:prSet presAssocID="{B1552D91-8B99-449D-BEE8-C725B53C16D1}" presName="rect1" presStyleLbl="alignAcc1" presStyleIdx="0" presStyleCnt="3"/>
      <dgm:spPr/>
      <dgm:t>
        <a:bodyPr/>
        <a:lstStyle/>
        <a:p>
          <a:endParaRPr lang="ru-RU"/>
        </a:p>
      </dgm:t>
    </dgm:pt>
    <dgm:pt modelId="{DE6CA074-3F7A-4F60-911B-30D017DF0CCD}" type="pres">
      <dgm:prSet presAssocID="{42CA2D26-90F2-4C97-ADE1-CF15C0A5EFA8}" presName="vertSpace2" presStyleLbl="node1" presStyleIdx="0" presStyleCnt="3"/>
      <dgm:spPr/>
    </dgm:pt>
    <dgm:pt modelId="{9EABDE39-CE2F-4DF6-A6EE-6B5F73485012}" type="pres">
      <dgm:prSet presAssocID="{42CA2D26-90F2-4C97-ADE1-CF15C0A5EFA8}" presName="circle2" presStyleLbl="node1" presStyleIdx="1" presStyleCnt="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C0DFA31-2BDB-41D4-8104-DC24FE57C28C}" type="pres">
      <dgm:prSet presAssocID="{42CA2D26-90F2-4C97-ADE1-CF15C0A5EFA8}" presName="rect2" presStyleLbl="alignAcc1" presStyleIdx="1" presStyleCnt="3"/>
      <dgm:spPr/>
      <dgm:t>
        <a:bodyPr/>
        <a:lstStyle/>
        <a:p>
          <a:endParaRPr lang="ru-RU"/>
        </a:p>
      </dgm:t>
    </dgm:pt>
    <dgm:pt modelId="{148D4471-1BE2-4513-87C0-F8596ADA3F46}" type="pres">
      <dgm:prSet presAssocID="{18B20B3B-CCAB-428E-B22D-DCBF20C407A0}" presName="vertSpace3" presStyleLbl="node1" presStyleIdx="1" presStyleCnt="3"/>
      <dgm:spPr/>
    </dgm:pt>
    <dgm:pt modelId="{6A574096-4D0C-4AE0-94DB-E7076CD3438C}" type="pres">
      <dgm:prSet presAssocID="{18B20B3B-CCAB-428E-B22D-DCBF20C407A0}" presName="circle3" presStyleLbl="node1" presStyleIdx="2" presStyleCnt="3"/>
      <dgm:spPr/>
    </dgm:pt>
    <dgm:pt modelId="{3C49DE4F-56B2-4D21-9136-78ACE2EBD3D6}" type="pres">
      <dgm:prSet presAssocID="{18B20B3B-CCAB-428E-B22D-DCBF20C407A0}" presName="rect3" presStyleLbl="alignAcc1" presStyleIdx="2" presStyleCnt="3" custLinFactNeighborX="-716" custLinFactNeighborY="31775"/>
      <dgm:spPr/>
      <dgm:t>
        <a:bodyPr/>
        <a:lstStyle/>
        <a:p>
          <a:endParaRPr lang="ru-RU"/>
        </a:p>
      </dgm:t>
    </dgm:pt>
    <dgm:pt modelId="{59DA8DF9-05F9-4269-B3D5-1C39972F658D}" type="pres">
      <dgm:prSet presAssocID="{B1552D91-8B99-449D-BEE8-C725B53C16D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DCB8F-A02F-419F-8A16-00050DC0A5A2}" type="pres">
      <dgm:prSet presAssocID="{42CA2D26-90F2-4C97-ADE1-CF15C0A5EFA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B4C9D-39A7-4331-934F-3D519C8ADA4E}" type="pres">
      <dgm:prSet presAssocID="{18B20B3B-CCAB-428E-B22D-DCBF20C407A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2B3E2-DB7E-4066-A068-51D53FECB660}" type="presOf" srcId="{07737082-0603-4852-9457-19CDCD7B3FA4}" destId="{A105DDC5-082C-46A7-B9B5-6C24E3267BE2}" srcOrd="0" destOrd="0" presId="urn:microsoft.com/office/officeart/2005/8/layout/target3"/>
    <dgm:cxn modelId="{B81F7F63-CB2B-4F76-A2FD-997BD35D183B}" srcId="{07737082-0603-4852-9457-19CDCD7B3FA4}" destId="{42CA2D26-90F2-4C97-ADE1-CF15C0A5EFA8}" srcOrd="1" destOrd="0" parTransId="{51693C4B-2A54-4402-991C-8954D8EEFBD5}" sibTransId="{C83D7A8A-C9B5-43DA-8D35-92A63AFE989A}"/>
    <dgm:cxn modelId="{1E644DAC-DBC8-4E26-8BC8-3CC4B793745C}" type="presOf" srcId="{B1552D91-8B99-449D-BEE8-C725B53C16D1}" destId="{5A1B0EFF-C059-46A1-9B84-8673C8974868}" srcOrd="0" destOrd="0" presId="urn:microsoft.com/office/officeart/2005/8/layout/target3"/>
    <dgm:cxn modelId="{BA6C44AE-21D1-493E-8F3D-8B8A894C6EB9}" type="presOf" srcId="{B1552D91-8B99-449D-BEE8-C725B53C16D1}" destId="{59DA8DF9-05F9-4269-B3D5-1C39972F658D}" srcOrd="1" destOrd="0" presId="urn:microsoft.com/office/officeart/2005/8/layout/target3"/>
    <dgm:cxn modelId="{C04AEBE0-16E1-4C61-A710-7B1CE36CB86C}" type="presOf" srcId="{42CA2D26-90F2-4C97-ADE1-CF15C0A5EFA8}" destId="{DC0DFA31-2BDB-41D4-8104-DC24FE57C28C}" srcOrd="0" destOrd="0" presId="urn:microsoft.com/office/officeart/2005/8/layout/target3"/>
    <dgm:cxn modelId="{4B008E2D-5AA2-4D8A-99B3-01DEC6CFC90C}" type="presOf" srcId="{18B20B3B-CCAB-428E-B22D-DCBF20C407A0}" destId="{3C49DE4F-56B2-4D21-9136-78ACE2EBD3D6}" srcOrd="0" destOrd="0" presId="urn:microsoft.com/office/officeart/2005/8/layout/target3"/>
    <dgm:cxn modelId="{B4B31ECE-90A3-479D-8A5D-74866D79F93A}" type="presOf" srcId="{42CA2D26-90F2-4C97-ADE1-CF15C0A5EFA8}" destId="{129DCB8F-A02F-419F-8A16-00050DC0A5A2}" srcOrd="1" destOrd="0" presId="urn:microsoft.com/office/officeart/2005/8/layout/target3"/>
    <dgm:cxn modelId="{FF6E2F00-2EDE-480D-BBE7-9E3768FED06F}" srcId="{07737082-0603-4852-9457-19CDCD7B3FA4}" destId="{18B20B3B-CCAB-428E-B22D-DCBF20C407A0}" srcOrd="2" destOrd="0" parTransId="{E0204277-407C-47C9-A83F-E507D0A0C24B}" sibTransId="{77338B12-F63E-4A9E-981B-126CF9979650}"/>
    <dgm:cxn modelId="{7D100E89-7759-4CE8-A05A-93C65D0C170B}" type="presOf" srcId="{18B20B3B-CCAB-428E-B22D-DCBF20C407A0}" destId="{FEEB4C9D-39A7-4331-934F-3D519C8ADA4E}" srcOrd="1" destOrd="0" presId="urn:microsoft.com/office/officeart/2005/8/layout/target3"/>
    <dgm:cxn modelId="{C5B15831-6B30-40C4-A290-F955296C6D8C}" srcId="{07737082-0603-4852-9457-19CDCD7B3FA4}" destId="{B1552D91-8B99-449D-BEE8-C725B53C16D1}" srcOrd="0" destOrd="0" parTransId="{278D2C79-72EF-46DA-AC63-788A850ADB8D}" sibTransId="{583D7167-96E5-46EE-9DA8-89ABEEEDED28}"/>
    <dgm:cxn modelId="{50B8A2A7-3BEE-4CAA-9B54-9D0F4DAA8255}" type="presParOf" srcId="{A105DDC5-082C-46A7-B9B5-6C24E3267BE2}" destId="{2AE57CEE-37F2-4A1B-BAAA-C09CC0ED2D3F}" srcOrd="0" destOrd="0" presId="urn:microsoft.com/office/officeart/2005/8/layout/target3"/>
    <dgm:cxn modelId="{A462E1B8-1890-43AB-80FB-922EB7A38474}" type="presParOf" srcId="{A105DDC5-082C-46A7-B9B5-6C24E3267BE2}" destId="{7F1CAC45-35AF-445C-B060-AF78E34FD4A7}" srcOrd="1" destOrd="0" presId="urn:microsoft.com/office/officeart/2005/8/layout/target3"/>
    <dgm:cxn modelId="{617A95B5-94DB-462B-AA74-416E786E9AEB}" type="presParOf" srcId="{A105DDC5-082C-46A7-B9B5-6C24E3267BE2}" destId="{5A1B0EFF-C059-46A1-9B84-8673C8974868}" srcOrd="2" destOrd="0" presId="urn:microsoft.com/office/officeart/2005/8/layout/target3"/>
    <dgm:cxn modelId="{5BD148EB-0E0C-4A8C-852C-6804E74B58BA}" type="presParOf" srcId="{A105DDC5-082C-46A7-B9B5-6C24E3267BE2}" destId="{DE6CA074-3F7A-4F60-911B-30D017DF0CCD}" srcOrd="3" destOrd="0" presId="urn:microsoft.com/office/officeart/2005/8/layout/target3"/>
    <dgm:cxn modelId="{DA57EA07-BEFE-4612-8BF4-738786E4F55A}" type="presParOf" srcId="{A105DDC5-082C-46A7-B9B5-6C24E3267BE2}" destId="{9EABDE39-CE2F-4DF6-A6EE-6B5F73485012}" srcOrd="4" destOrd="0" presId="urn:microsoft.com/office/officeart/2005/8/layout/target3"/>
    <dgm:cxn modelId="{2A0AE725-90BF-48A1-8A47-273BF2CEE66F}" type="presParOf" srcId="{A105DDC5-082C-46A7-B9B5-6C24E3267BE2}" destId="{DC0DFA31-2BDB-41D4-8104-DC24FE57C28C}" srcOrd="5" destOrd="0" presId="urn:microsoft.com/office/officeart/2005/8/layout/target3"/>
    <dgm:cxn modelId="{5D8F65FE-C005-48C0-93F0-4591848822BE}" type="presParOf" srcId="{A105DDC5-082C-46A7-B9B5-6C24E3267BE2}" destId="{148D4471-1BE2-4513-87C0-F8596ADA3F46}" srcOrd="6" destOrd="0" presId="urn:microsoft.com/office/officeart/2005/8/layout/target3"/>
    <dgm:cxn modelId="{D16B12A9-E293-4243-BC16-6A536A1CEE39}" type="presParOf" srcId="{A105DDC5-082C-46A7-B9B5-6C24E3267BE2}" destId="{6A574096-4D0C-4AE0-94DB-E7076CD3438C}" srcOrd="7" destOrd="0" presId="urn:microsoft.com/office/officeart/2005/8/layout/target3"/>
    <dgm:cxn modelId="{C4587828-877D-42B3-8B12-9376BBBF6175}" type="presParOf" srcId="{A105DDC5-082C-46A7-B9B5-6C24E3267BE2}" destId="{3C49DE4F-56B2-4D21-9136-78ACE2EBD3D6}" srcOrd="8" destOrd="0" presId="urn:microsoft.com/office/officeart/2005/8/layout/target3"/>
    <dgm:cxn modelId="{911A8AC3-B0AF-4F48-BF4D-954191C185C0}" type="presParOf" srcId="{A105DDC5-082C-46A7-B9B5-6C24E3267BE2}" destId="{59DA8DF9-05F9-4269-B3D5-1C39972F658D}" srcOrd="9" destOrd="0" presId="urn:microsoft.com/office/officeart/2005/8/layout/target3"/>
    <dgm:cxn modelId="{BEBC4276-1D34-40C3-96E5-9C731B493470}" type="presParOf" srcId="{A105DDC5-082C-46A7-B9B5-6C24E3267BE2}" destId="{129DCB8F-A02F-419F-8A16-00050DC0A5A2}" srcOrd="10" destOrd="0" presId="urn:microsoft.com/office/officeart/2005/8/layout/target3"/>
    <dgm:cxn modelId="{1DE234E6-CE4B-4D51-AB9D-D8F72BE2B91A}" type="presParOf" srcId="{A105DDC5-082C-46A7-B9B5-6C24E3267BE2}" destId="{FEEB4C9D-39A7-4331-934F-3D519C8ADA4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D55D0A-F49A-49FA-99F0-9DF8D8DAA9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DC236-BA10-4001-B3DD-E473EA96A6B0}">
      <dgm:prSet/>
      <dgm:spPr>
        <a:noFill/>
      </dgm:spPr>
      <dgm:t>
        <a:bodyPr/>
        <a:lstStyle/>
        <a:p>
          <a:pPr algn="l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 "Подъезд к г. Лобня" в Солнечногорском муниципальном районе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E8B12-440D-4F28-BD72-06E8667CBC6F}" type="parTrans" cxnId="{FBC6DD52-0DB6-408E-B1CD-71B3632643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B8818-B8F7-4B45-AF84-4BA421B81B37}" type="sibTrans" cxnId="{FBC6DD52-0DB6-408E-B1CD-71B3632643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FBDE5-2543-4601-A91E-6F0088DBADB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l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BED4D-2604-4B1F-8C5F-C03E241193A9}" type="parTrans" cxnId="{A44B768F-B6F9-4D97-A985-0CFEC486E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D6CAB-42C6-4094-B872-7D3E1FC0D2A5}" type="sibTrans" cxnId="{A44B768F-B6F9-4D97-A985-0CFEC486E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5BE46-3748-4255-93FF-A16F47E1E8D0}">
      <dgm:prSet/>
      <dgm:spPr>
        <a:noFill/>
      </dgm:spPr>
      <dgm:t>
        <a:bodyPr/>
        <a:lstStyle/>
        <a:p>
          <a:pPr algn="l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– разработка проекта планировки территории 4392,00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209A8-1E4B-40AF-89C4-3CBABE3BDA7B}" type="parTrans" cxnId="{D301A0E5-E26C-4527-B511-8622807FBB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0E08C-FA6F-4260-A4B1-FC6C6E041CA4}" type="sibTrans" cxnId="{D301A0E5-E26C-4527-B511-8622807FBB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6113C-9F7A-44F2-B044-D6DCA9521EF3}" type="pres">
      <dgm:prSet presAssocID="{2BD55D0A-F49A-49FA-99F0-9DF8D8DAA9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3FFF3-4143-4D30-A9BB-1F4672D81BFE}" type="pres">
      <dgm:prSet presAssocID="{67CDC236-BA10-4001-B3DD-E473EA96A6B0}" presName="circle1" presStyleLbl="node1" presStyleIdx="0" presStyleCnt="3"/>
      <dgm:spPr/>
    </dgm:pt>
    <dgm:pt modelId="{5993527D-9502-4804-9E01-62D421BD2D95}" type="pres">
      <dgm:prSet presAssocID="{67CDC236-BA10-4001-B3DD-E473EA96A6B0}" presName="space" presStyleCnt="0"/>
      <dgm:spPr/>
    </dgm:pt>
    <dgm:pt modelId="{AED822C1-942C-4B52-850B-AD0B1CB5FAFE}" type="pres">
      <dgm:prSet presAssocID="{67CDC236-BA10-4001-B3DD-E473EA96A6B0}" presName="rect1" presStyleLbl="alignAcc1" presStyleIdx="0" presStyleCnt="3" custLinFactNeighborX="379" custLinFactNeighborY="2780"/>
      <dgm:spPr/>
      <dgm:t>
        <a:bodyPr/>
        <a:lstStyle/>
        <a:p>
          <a:endParaRPr lang="ru-RU"/>
        </a:p>
      </dgm:t>
    </dgm:pt>
    <dgm:pt modelId="{3AAEA5FA-A144-4477-A56D-DC3A9C11B2AA}" type="pres">
      <dgm:prSet presAssocID="{2A7FBDE5-2543-4601-A91E-6F0088DBADB7}" presName="vertSpace2" presStyleLbl="node1" presStyleIdx="0" presStyleCnt="3"/>
      <dgm:spPr/>
    </dgm:pt>
    <dgm:pt modelId="{E1B56228-4DF2-4BE3-A1B7-89F93007A16E}" type="pres">
      <dgm:prSet presAssocID="{2A7FBDE5-2543-4601-A91E-6F0088DBADB7}" presName="circle2" presStyleLbl="node1" presStyleIdx="1" presStyleCnt="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752F9E0-7F64-460D-9DFC-DECB9323AF55}" type="pres">
      <dgm:prSet presAssocID="{2A7FBDE5-2543-4601-A91E-6F0088DBADB7}" presName="rect2" presStyleLbl="alignAcc1" presStyleIdx="1" presStyleCnt="3"/>
      <dgm:spPr/>
      <dgm:t>
        <a:bodyPr/>
        <a:lstStyle/>
        <a:p>
          <a:endParaRPr lang="ru-RU"/>
        </a:p>
      </dgm:t>
    </dgm:pt>
    <dgm:pt modelId="{B7DC09B0-AE92-4250-A6EE-031FD0B120AE}" type="pres">
      <dgm:prSet presAssocID="{0715BE46-3748-4255-93FF-A16F47E1E8D0}" presName="vertSpace3" presStyleLbl="node1" presStyleIdx="1" presStyleCnt="3"/>
      <dgm:spPr/>
    </dgm:pt>
    <dgm:pt modelId="{E18CFD4C-48CA-4895-91B0-7AE16C217895}" type="pres">
      <dgm:prSet presAssocID="{0715BE46-3748-4255-93FF-A16F47E1E8D0}" presName="circle3" presStyleLbl="node1" presStyleIdx="2" presStyleCnt="3"/>
      <dgm:spPr/>
    </dgm:pt>
    <dgm:pt modelId="{750F4A74-4C71-4A40-BB96-326EC12361C9}" type="pres">
      <dgm:prSet presAssocID="{0715BE46-3748-4255-93FF-A16F47E1E8D0}" presName="rect3" presStyleLbl="alignAcc1" presStyleIdx="2" presStyleCnt="3"/>
      <dgm:spPr/>
      <dgm:t>
        <a:bodyPr/>
        <a:lstStyle/>
        <a:p>
          <a:endParaRPr lang="ru-RU"/>
        </a:p>
      </dgm:t>
    </dgm:pt>
    <dgm:pt modelId="{1C904F3E-067B-4D81-8D15-EF03C5B2D130}" type="pres">
      <dgm:prSet presAssocID="{67CDC236-BA10-4001-B3DD-E473EA96A6B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79C1-6212-48EC-A55D-DB4A44B91984}" type="pres">
      <dgm:prSet presAssocID="{2A7FBDE5-2543-4601-A91E-6F0088DBADB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D3FB-FB3B-40FB-99F7-8E90AE703A08}" type="pres">
      <dgm:prSet presAssocID="{0715BE46-3748-4255-93FF-A16F47E1E8D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2C502-6473-4F74-ACBB-1CC1EC84D492}" type="presOf" srcId="{2BD55D0A-F49A-49FA-99F0-9DF8D8DAA980}" destId="{EF86113C-9F7A-44F2-B044-D6DCA9521EF3}" srcOrd="0" destOrd="0" presId="urn:microsoft.com/office/officeart/2005/8/layout/target3"/>
    <dgm:cxn modelId="{720D20F1-0DC3-4B5C-B6D2-B752A033D825}" type="presOf" srcId="{2A7FBDE5-2543-4601-A91E-6F0088DBADB7}" destId="{41D179C1-6212-48EC-A55D-DB4A44B91984}" srcOrd="1" destOrd="0" presId="urn:microsoft.com/office/officeart/2005/8/layout/target3"/>
    <dgm:cxn modelId="{191D1A90-35C9-43B5-96D9-A9ABC6E848A8}" type="presOf" srcId="{0715BE46-3748-4255-93FF-A16F47E1E8D0}" destId="{8D97D3FB-FB3B-40FB-99F7-8E90AE703A08}" srcOrd="1" destOrd="0" presId="urn:microsoft.com/office/officeart/2005/8/layout/target3"/>
    <dgm:cxn modelId="{A44B768F-B6F9-4D97-A985-0CFEC486E7CB}" srcId="{2BD55D0A-F49A-49FA-99F0-9DF8D8DAA980}" destId="{2A7FBDE5-2543-4601-A91E-6F0088DBADB7}" srcOrd="1" destOrd="0" parTransId="{0A2BED4D-2604-4B1F-8C5F-C03E241193A9}" sibTransId="{3AAD6CAB-42C6-4094-B872-7D3E1FC0D2A5}"/>
    <dgm:cxn modelId="{FBC6DD52-0DB6-408E-B1CD-71B3632643FE}" srcId="{2BD55D0A-F49A-49FA-99F0-9DF8D8DAA980}" destId="{67CDC236-BA10-4001-B3DD-E473EA96A6B0}" srcOrd="0" destOrd="0" parTransId="{232E8B12-440D-4F28-BD72-06E8667CBC6F}" sibTransId="{0DCB8818-B8F7-4B45-AF84-4BA421B81B37}"/>
    <dgm:cxn modelId="{20067A96-AA2C-4BE1-98F9-D651B891D0B6}" type="presOf" srcId="{67CDC236-BA10-4001-B3DD-E473EA96A6B0}" destId="{1C904F3E-067B-4D81-8D15-EF03C5B2D130}" srcOrd="1" destOrd="0" presId="urn:microsoft.com/office/officeart/2005/8/layout/target3"/>
    <dgm:cxn modelId="{DCF1E92A-F677-4278-8EA0-C470971B23E7}" type="presOf" srcId="{0715BE46-3748-4255-93FF-A16F47E1E8D0}" destId="{750F4A74-4C71-4A40-BB96-326EC12361C9}" srcOrd="0" destOrd="0" presId="urn:microsoft.com/office/officeart/2005/8/layout/target3"/>
    <dgm:cxn modelId="{86BB0060-6C26-40E3-9CD6-D9C3920E7ADB}" type="presOf" srcId="{2A7FBDE5-2543-4601-A91E-6F0088DBADB7}" destId="{8752F9E0-7F64-460D-9DFC-DECB9323AF55}" srcOrd="0" destOrd="0" presId="urn:microsoft.com/office/officeart/2005/8/layout/target3"/>
    <dgm:cxn modelId="{D301A0E5-E26C-4527-B511-8622807FBB20}" srcId="{2BD55D0A-F49A-49FA-99F0-9DF8D8DAA980}" destId="{0715BE46-3748-4255-93FF-A16F47E1E8D0}" srcOrd="2" destOrd="0" parTransId="{3DE209A8-1E4B-40AF-89C4-3CBABE3BDA7B}" sibTransId="{C1B0E08C-FA6F-4260-A4B1-FC6C6E041CA4}"/>
    <dgm:cxn modelId="{843507D1-7992-42C9-B5F5-5100DF688A5C}" type="presOf" srcId="{67CDC236-BA10-4001-B3DD-E473EA96A6B0}" destId="{AED822C1-942C-4B52-850B-AD0B1CB5FAFE}" srcOrd="0" destOrd="0" presId="urn:microsoft.com/office/officeart/2005/8/layout/target3"/>
    <dgm:cxn modelId="{94B7CDAF-6BAF-4CE2-A59A-FFDF9D6855FD}" type="presParOf" srcId="{EF86113C-9F7A-44F2-B044-D6DCA9521EF3}" destId="{D353FFF3-4143-4D30-A9BB-1F4672D81BFE}" srcOrd="0" destOrd="0" presId="urn:microsoft.com/office/officeart/2005/8/layout/target3"/>
    <dgm:cxn modelId="{7BFB23B6-3B42-4721-8BB4-C6680F987215}" type="presParOf" srcId="{EF86113C-9F7A-44F2-B044-D6DCA9521EF3}" destId="{5993527D-9502-4804-9E01-62D421BD2D95}" srcOrd="1" destOrd="0" presId="urn:microsoft.com/office/officeart/2005/8/layout/target3"/>
    <dgm:cxn modelId="{687629BE-D958-46C3-A0DF-58F7D5F45366}" type="presParOf" srcId="{EF86113C-9F7A-44F2-B044-D6DCA9521EF3}" destId="{AED822C1-942C-4B52-850B-AD0B1CB5FAFE}" srcOrd="2" destOrd="0" presId="urn:microsoft.com/office/officeart/2005/8/layout/target3"/>
    <dgm:cxn modelId="{074CBEDB-41DA-4EF9-9298-4D758C0BB64B}" type="presParOf" srcId="{EF86113C-9F7A-44F2-B044-D6DCA9521EF3}" destId="{3AAEA5FA-A144-4477-A56D-DC3A9C11B2AA}" srcOrd="3" destOrd="0" presId="urn:microsoft.com/office/officeart/2005/8/layout/target3"/>
    <dgm:cxn modelId="{324B96E6-B278-416E-9433-ED3C24F2C810}" type="presParOf" srcId="{EF86113C-9F7A-44F2-B044-D6DCA9521EF3}" destId="{E1B56228-4DF2-4BE3-A1B7-89F93007A16E}" srcOrd="4" destOrd="0" presId="urn:microsoft.com/office/officeart/2005/8/layout/target3"/>
    <dgm:cxn modelId="{9D491A6E-8D27-4394-ADC3-1CF913F8FC2D}" type="presParOf" srcId="{EF86113C-9F7A-44F2-B044-D6DCA9521EF3}" destId="{8752F9E0-7F64-460D-9DFC-DECB9323AF55}" srcOrd="5" destOrd="0" presId="urn:microsoft.com/office/officeart/2005/8/layout/target3"/>
    <dgm:cxn modelId="{642E4B33-E511-4FEC-8A88-991BB84874E4}" type="presParOf" srcId="{EF86113C-9F7A-44F2-B044-D6DCA9521EF3}" destId="{B7DC09B0-AE92-4250-A6EE-031FD0B120AE}" srcOrd="6" destOrd="0" presId="urn:microsoft.com/office/officeart/2005/8/layout/target3"/>
    <dgm:cxn modelId="{B9410F09-7C4D-42BB-8554-0336A2A4A962}" type="presParOf" srcId="{EF86113C-9F7A-44F2-B044-D6DCA9521EF3}" destId="{E18CFD4C-48CA-4895-91B0-7AE16C217895}" srcOrd="7" destOrd="0" presId="urn:microsoft.com/office/officeart/2005/8/layout/target3"/>
    <dgm:cxn modelId="{DD8C61FC-2CA4-4AF8-9FA1-454F8F4B2346}" type="presParOf" srcId="{EF86113C-9F7A-44F2-B044-D6DCA9521EF3}" destId="{750F4A74-4C71-4A40-BB96-326EC12361C9}" srcOrd="8" destOrd="0" presId="urn:microsoft.com/office/officeart/2005/8/layout/target3"/>
    <dgm:cxn modelId="{6A5FD158-B0D5-46FB-9337-12F2A5852EB8}" type="presParOf" srcId="{EF86113C-9F7A-44F2-B044-D6DCA9521EF3}" destId="{1C904F3E-067B-4D81-8D15-EF03C5B2D130}" srcOrd="9" destOrd="0" presId="urn:microsoft.com/office/officeart/2005/8/layout/target3"/>
    <dgm:cxn modelId="{DA93ADA2-8DD4-449B-9751-1A73F54464A2}" type="presParOf" srcId="{EF86113C-9F7A-44F2-B044-D6DCA9521EF3}" destId="{41D179C1-6212-48EC-A55D-DB4A44B91984}" srcOrd="10" destOrd="0" presId="urn:microsoft.com/office/officeart/2005/8/layout/target3"/>
    <dgm:cxn modelId="{363C45B3-96C7-43EE-A63D-E422B31809C7}" type="presParOf" srcId="{EF86113C-9F7A-44F2-B044-D6DCA9521EF3}" destId="{8D97D3FB-FB3B-40FB-99F7-8E90AE703A0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DE4CE7-DA3D-4482-A72F-7163CADBF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3905C-F067-4D02-BF99-F1B185BD07AD}">
      <dgm:prSet custT="1"/>
      <dgm:spPr>
        <a:noFill/>
      </dgm:spPr>
      <dgm:t>
        <a:bodyPr/>
        <a:lstStyle/>
        <a:p>
          <a:pPr algn="l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"Лобня - аэропорт Шереметьево/6,8 км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D3FD0-FD78-4F28-B7E1-C68C06D0D527}" type="parTrans" cxnId="{9D21A261-5E7E-4435-B3BE-4CA230D9F8BC}">
      <dgm:prSet/>
      <dgm:spPr/>
      <dgm:t>
        <a:bodyPr/>
        <a:lstStyle/>
        <a:p>
          <a:endParaRPr lang="ru-RU" sz="1800"/>
        </a:p>
      </dgm:t>
    </dgm:pt>
    <dgm:pt modelId="{863388BC-6854-4185-8520-968839E6C60F}" type="sibTrans" cxnId="{9D21A261-5E7E-4435-B3BE-4CA230D9F8BC}">
      <dgm:prSet/>
      <dgm:spPr/>
      <dgm:t>
        <a:bodyPr/>
        <a:lstStyle/>
        <a:p>
          <a:endParaRPr lang="ru-RU" sz="1800"/>
        </a:p>
      </dgm:t>
    </dgm:pt>
    <dgm:pt modelId="{56C21831-FE07-4E88-AA34-E13ED71C75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l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A30C0-36E2-4139-8D29-25E4450C2C42}" type="parTrans" cxnId="{A30DF0E3-E2F3-4644-A39C-158A6391A45E}">
      <dgm:prSet/>
      <dgm:spPr/>
      <dgm:t>
        <a:bodyPr/>
        <a:lstStyle/>
        <a:p>
          <a:endParaRPr lang="ru-RU" sz="1800"/>
        </a:p>
      </dgm:t>
    </dgm:pt>
    <dgm:pt modelId="{AC9351B1-559C-4E54-8231-327E9958C6A9}" type="sibTrans" cxnId="{A30DF0E3-E2F3-4644-A39C-158A6391A45E}">
      <dgm:prSet/>
      <dgm:spPr/>
      <dgm:t>
        <a:bodyPr/>
        <a:lstStyle/>
        <a:p>
          <a:endParaRPr lang="ru-RU" sz="1800"/>
        </a:p>
      </dgm:t>
    </dgm:pt>
    <dgm:pt modelId="{B53ADA3A-A37C-4F7A-A84A-730F02075400}">
      <dgm:prSet custT="1"/>
      <dgm:spPr>
        <a:noFill/>
      </dgm:spPr>
      <dgm:t>
        <a:bodyPr/>
        <a:lstStyle/>
        <a:p>
          <a:pPr algn="l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2019-2022 год 2 055 883,96 тыс. рублей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69A8B-36B6-4592-A4BC-2E222BE16797}" type="parTrans" cxnId="{882792CA-FEE8-439B-B4F8-FA5E0D5FBC51}">
      <dgm:prSet/>
      <dgm:spPr/>
      <dgm:t>
        <a:bodyPr/>
        <a:lstStyle/>
        <a:p>
          <a:endParaRPr lang="ru-RU" sz="1800"/>
        </a:p>
      </dgm:t>
    </dgm:pt>
    <dgm:pt modelId="{0BBAB4D4-AD9A-4CB6-9DB7-8B173708EF91}" type="sibTrans" cxnId="{882792CA-FEE8-439B-B4F8-FA5E0D5FBC51}">
      <dgm:prSet/>
      <dgm:spPr/>
      <dgm:t>
        <a:bodyPr/>
        <a:lstStyle/>
        <a:p>
          <a:endParaRPr lang="ru-RU" sz="1800"/>
        </a:p>
      </dgm:t>
    </dgm:pt>
    <dgm:pt modelId="{63150CC7-CE52-477C-9355-983D50A99544}" type="pres">
      <dgm:prSet presAssocID="{25DE4CE7-DA3D-4482-A72F-7163CADBF0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5455E-FB5F-45A4-99D4-8D652A6795F0}" type="pres">
      <dgm:prSet presAssocID="{68B3905C-F067-4D02-BF99-F1B185BD07AD}" presName="circle1" presStyleLbl="node1" presStyleIdx="0" presStyleCnt="3"/>
      <dgm:spPr/>
      <dgm:t>
        <a:bodyPr/>
        <a:lstStyle/>
        <a:p>
          <a:endParaRPr lang="ru-RU"/>
        </a:p>
      </dgm:t>
    </dgm:pt>
    <dgm:pt modelId="{BA32411B-D903-41E6-B4DD-2ACA3C51CD75}" type="pres">
      <dgm:prSet presAssocID="{68B3905C-F067-4D02-BF99-F1B185BD07AD}" presName="space" presStyleCnt="0"/>
      <dgm:spPr/>
    </dgm:pt>
    <dgm:pt modelId="{3DCF3908-E091-4E1F-AC69-ECB96DFF472E}" type="pres">
      <dgm:prSet presAssocID="{68B3905C-F067-4D02-BF99-F1B185BD07AD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15B9A830-3709-467C-BF22-47A7A11042B5}" type="pres">
      <dgm:prSet presAssocID="{56C21831-FE07-4E88-AA34-E13ED71C757F}" presName="vertSpace2" presStyleLbl="node1" presStyleIdx="0" presStyleCnt="3"/>
      <dgm:spPr/>
    </dgm:pt>
    <dgm:pt modelId="{3C12F064-0D92-4F6C-94CA-01F42DB0FD4E}" type="pres">
      <dgm:prSet presAssocID="{56C21831-FE07-4E88-AA34-E13ED71C757F}" presName="circle2" presStyleLbl="node1" presStyleIdx="1" presStyleCnt="3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6F69D3E-A4D2-48D7-A2CA-4F24AF59C23C}" type="pres">
      <dgm:prSet presAssocID="{56C21831-FE07-4E88-AA34-E13ED71C757F}" presName="rect2" presStyleLbl="alignAcc1" presStyleIdx="1" presStyleCnt="3"/>
      <dgm:spPr/>
      <dgm:t>
        <a:bodyPr/>
        <a:lstStyle/>
        <a:p>
          <a:endParaRPr lang="ru-RU"/>
        </a:p>
      </dgm:t>
    </dgm:pt>
    <dgm:pt modelId="{CB52C87F-92B4-4666-9AE6-225D20F51685}" type="pres">
      <dgm:prSet presAssocID="{B53ADA3A-A37C-4F7A-A84A-730F02075400}" presName="vertSpace3" presStyleLbl="node1" presStyleIdx="1" presStyleCnt="3"/>
      <dgm:spPr/>
    </dgm:pt>
    <dgm:pt modelId="{401698CD-971A-406C-A5CF-97C1AFBD6BF5}" type="pres">
      <dgm:prSet presAssocID="{B53ADA3A-A37C-4F7A-A84A-730F02075400}" presName="circle3" presStyleLbl="node1" presStyleIdx="2" presStyleCnt="3"/>
      <dgm:spPr/>
    </dgm:pt>
    <dgm:pt modelId="{10AC4194-DDE5-4AF1-9660-B0C589825CF8}" type="pres">
      <dgm:prSet presAssocID="{B53ADA3A-A37C-4F7A-A84A-730F02075400}" presName="rect3" presStyleLbl="alignAcc1" presStyleIdx="2" presStyleCnt="3"/>
      <dgm:spPr/>
      <dgm:t>
        <a:bodyPr/>
        <a:lstStyle/>
        <a:p>
          <a:endParaRPr lang="ru-RU"/>
        </a:p>
      </dgm:t>
    </dgm:pt>
    <dgm:pt modelId="{90DC543C-1E03-4EB1-A64E-A6B41EB9A493}" type="pres">
      <dgm:prSet presAssocID="{68B3905C-F067-4D02-BF99-F1B185BD07A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D570-F373-4B02-8BF8-0BF4B1822C42}" type="pres">
      <dgm:prSet presAssocID="{56C21831-FE07-4E88-AA34-E13ED71C757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E4E07-C638-46EA-84E2-272BD245A4EB}" type="pres">
      <dgm:prSet presAssocID="{B53ADA3A-A37C-4F7A-A84A-730F0207540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DF0E3-E2F3-4644-A39C-158A6391A45E}" srcId="{25DE4CE7-DA3D-4482-A72F-7163CADBF09F}" destId="{56C21831-FE07-4E88-AA34-E13ED71C757F}" srcOrd="1" destOrd="0" parTransId="{BF9A30C0-36E2-4139-8D29-25E4450C2C42}" sibTransId="{AC9351B1-559C-4E54-8231-327E9958C6A9}"/>
    <dgm:cxn modelId="{EA84BDDA-AD10-4544-B362-B213933DD36B}" type="presOf" srcId="{25DE4CE7-DA3D-4482-A72F-7163CADBF09F}" destId="{63150CC7-CE52-477C-9355-983D50A99544}" srcOrd="0" destOrd="0" presId="urn:microsoft.com/office/officeart/2005/8/layout/target3"/>
    <dgm:cxn modelId="{92FE4526-ACC5-472F-BAFC-F067301DAEF1}" type="presOf" srcId="{56C21831-FE07-4E88-AA34-E13ED71C757F}" destId="{0D2AD570-F373-4B02-8BF8-0BF4B1822C42}" srcOrd="1" destOrd="0" presId="urn:microsoft.com/office/officeart/2005/8/layout/target3"/>
    <dgm:cxn modelId="{882792CA-FEE8-439B-B4F8-FA5E0D5FBC51}" srcId="{25DE4CE7-DA3D-4482-A72F-7163CADBF09F}" destId="{B53ADA3A-A37C-4F7A-A84A-730F02075400}" srcOrd="2" destOrd="0" parTransId="{0DC69A8B-36B6-4592-A4BC-2E222BE16797}" sibTransId="{0BBAB4D4-AD9A-4CB6-9DB7-8B173708EF91}"/>
    <dgm:cxn modelId="{158D2016-2110-4D8E-A074-1DEB543508AC}" type="presOf" srcId="{68B3905C-F067-4D02-BF99-F1B185BD07AD}" destId="{3DCF3908-E091-4E1F-AC69-ECB96DFF472E}" srcOrd="0" destOrd="0" presId="urn:microsoft.com/office/officeart/2005/8/layout/target3"/>
    <dgm:cxn modelId="{610E6D8C-340D-4EAE-9EFD-D202E43A0E63}" type="presOf" srcId="{68B3905C-F067-4D02-BF99-F1B185BD07AD}" destId="{90DC543C-1E03-4EB1-A64E-A6B41EB9A493}" srcOrd="1" destOrd="0" presId="urn:microsoft.com/office/officeart/2005/8/layout/target3"/>
    <dgm:cxn modelId="{9D21A261-5E7E-4435-B3BE-4CA230D9F8BC}" srcId="{25DE4CE7-DA3D-4482-A72F-7163CADBF09F}" destId="{68B3905C-F067-4D02-BF99-F1B185BD07AD}" srcOrd="0" destOrd="0" parTransId="{DC2D3FD0-FD78-4F28-B7E1-C68C06D0D527}" sibTransId="{863388BC-6854-4185-8520-968839E6C60F}"/>
    <dgm:cxn modelId="{48BF2D63-3CB6-4EAB-8B41-C0D542DB5E31}" type="presOf" srcId="{56C21831-FE07-4E88-AA34-E13ED71C757F}" destId="{D6F69D3E-A4D2-48D7-A2CA-4F24AF59C23C}" srcOrd="0" destOrd="0" presId="urn:microsoft.com/office/officeart/2005/8/layout/target3"/>
    <dgm:cxn modelId="{DCC91D14-9427-425F-8EA8-92277DD1E26B}" type="presOf" srcId="{B53ADA3A-A37C-4F7A-A84A-730F02075400}" destId="{10AC4194-DDE5-4AF1-9660-B0C589825CF8}" srcOrd="0" destOrd="0" presId="urn:microsoft.com/office/officeart/2005/8/layout/target3"/>
    <dgm:cxn modelId="{6117A66D-8F01-4103-9535-49D6A7D38B04}" type="presOf" srcId="{B53ADA3A-A37C-4F7A-A84A-730F02075400}" destId="{28BE4E07-C638-46EA-84E2-272BD245A4EB}" srcOrd="1" destOrd="0" presId="urn:microsoft.com/office/officeart/2005/8/layout/target3"/>
    <dgm:cxn modelId="{DFD98788-37E4-41FD-8F6D-FEE7740172FE}" type="presParOf" srcId="{63150CC7-CE52-477C-9355-983D50A99544}" destId="{40F5455E-FB5F-45A4-99D4-8D652A6795F0}" srcOrd="0" destOrd="0" presId="urn:microsoft.com/office/officeart/2005/8/layout/target3"/>
    <dgm:cxn modelId="{9A158855-E250-48C2-AA5E-B09C61EAB117}" type="presParOf" srcId="{63150CC7-CE52-477C-9355-983D50A99544}" destId="{BA32411B-D903-41E6-B4DD-2ACA3C51CD75}" srcOrd="1" destOrd="0" presId="urn:microsoft.com/office/officeart/2005/8/layout/target3"/>
    <dgm:cxn modelId="{FF9F8E55-CF87-4E30-AC87-94A40E514947}" type="presParOf" srcId="{63150CC7-CE52-477C-9355-983D50A99544}" destId="{3DCF3908-E091-4E1F-AC69-ECB96DFF472E}" srcOrd="2" destOrd="0" presId="urn:microsoft.com/office/officeart/2005/8/layout/target3"/>
    <dgm:cxn modelId="{B1672744-64A0-4037-B421-F324548774B7}" type="presParOf" srcId="{63150CC7-CE52-477C-9355-983D50A99544}" destId="{15B9A830-3709-467C-BF22-47A7A11042B5}" srcOrd="3" destOrd="0" presId="urn:microsoft.com/office/officeart/2005/8/layout/target3"/>
    <dgm:cxn modelId="{1CDEAEA4-CB19-440E-8CB5-54D6A946AD38}" type="presParOf" srcId="{63150CC7-CE52-477C-9355-983D50A99544}" destId="{3C12F064-0D92-4F6C-94CA-01F42DB0FD4E}" srcOrd="4" destOrd="0" presId="urn:microsoft.com/office/officeart/2005/8/layout/target3"/>
    <dgm:cxn modelId="{E2AEB449-74D5-4F36-A263-673DF73BA708}" type="presParOf" srcId="{63150CC7-CE52-477C-9355-983D50A99544}" destId="{D6F69D3E-A4D2-48D7-A2CA-4F24AF59C23C}" srcOrd="5" destOrd="0" presId="urn:microsoft.com/office/officeart/2005/8/layout/target3"/>
    <dgm:cxn modelId="{5D6B55DD-238F-429F-BE9D-2D832C0B207F}" type="presParOf" srcId="{63150CC7-CE52-477C-9355-983D50A99544}" destId="{CB52C87F-92B4-4666-9AE6-225D20F51685}" srcOrd="6" destOrd="0" presId="urn:microsoft.com/office/officeart/2005/8/layout/target3"/>
    <dgm:cxn modelId="{CFBAF130-A67A-423B-B56D-8AA1EA5C5D82}" type="presParOf" srcId="{63150CC7-CE52-477C-9355-983D50A99544}" destId="{401698CD-971A-406C-A5CF-97C1AFBD6BF5}" srcOrd="7" destOrd="0" presId="urn:microsoft.com/office/officeart/2005/8/layout/target3"/>
    <dgm:cxn modelId="{0A8C5298-50E9-4989-912B-EA59129A6F93}" type="presParOf" srcId="{63150CC7-CE52-477C-9355-983D50A99544}" destId="{10AC4194-DDE5-4AF1-9660-B0C589825CF8}" srcOrd="8" destOrd="0" presId="urn:microsoft.com/office/officeart/2005/8/layout/target3"/>
    <dgm:cxn modelId="{7FD2915D-8A3B-4625-B162-6D964AE88200}" type="presParOf" srcId="{63150CC7-CE52-477C-9355-983D50A99544}" destId="{90DC543C-1E03-4EB1-A64E-A6B41EB9A493}" srcOrd="9" destOrd="0" presId="urn:microsoft.com/office/officeart/2005/8/layout/target3"/>
    <dgm:cxn modelId="{B5697959-C4AB-4C6E-8170-0EFBAEE3F4A7}" type="presParOf" srcId="{63150CC7-CE52-477C-9355-983D50A99544}" destId="{0D2AD570-F373-4B02-8BF8-0BF4B1822C42}" srcOrd="10" destOrd="0" presId="urn:microsoft.com/office/officeart/2005/8/layout/target3"/>
    <dgm:cxn modelId="{65AE21C8-6283-4062-82A0-DBF25C396D76}" type="presParOf" srcId="{63150CC7-CE52-477C-9355-983D50A99544}" destId="{28BE4E07-C638-46EA-84E2-272BD245A4E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677666" y="281183"/>
          <a:ext cx="2476456" cy="8600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679767" y="2387131"/>
          <a:ext cx="479933" cy="30715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144022" y="2632857"/>
          <a:ext cx="3551423" cy="5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  <a:endParaRPr lang="ru-RU" sz="18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2" y="2632857"/>
        <a:ext cx="3551423" cy="575920"/>
      </dsp:txXfrm>
    </dsp:sp>
    <dsp:sp modelId="{199E51A1-E2F0-44F9-9309-4C0D476AEDD1}">
      <dsp:nvSpPr>
        <dsp:cNvPr id="0" name=""/>
        <dsp:cNvSpPr/>
      </dsp:nvSpPr>
      <dsp:spPr>
        <a:xfrm>
          <a:off x="1578021" y="1207647"/>
          <a:ext cx="863880" cy="863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15%</a:t>
          </a:r>
          <a:endParaRPr lang="ru-RU" sz="1800" kern="1200" dirty="0"/>
        </a:p>
      </dsp:txBody>
      <dsp:txXfrm>
        <a:off x="1704533" y="1334159"/>
        <a:ext cx="610856" cy="610856"/>
      </dsp:txXfrm>
    </dsp:sp>
    <dsp:sp modelId="{CE4B80C9-B7B7-412F-AAB4-970D35CFA58A}">
      <dsp:nvSpPr>
        <dsp:cNvPr id="0" name=""/>
        <dsp:cNvSpPr/>
      </dsp:nvSpPr>
      <dsp:spPr>
        <a:xfrm>
          <a:off x="959866" y="559544"/>
          <a:ext cx="863880" cy="863880"/>
        </a:xfrm>
        <a:prstGeom prst="ellipse">
          <a:avLst/>
        </a:prstGeom>
        <a:gradFill rotWithShape="0">
          <a:gsLst>
            <a:gs pos="0">
              <a:schemeClr val="accent3">
                <a:hueOff val="526439"/>
                <a:satOff val="7689"/>
                <a:lumOff val="-49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526439"/>
                <a:satOff val="7689"/>
                <a:lumOff val="-49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526439"/>
                <a:satOff val="7689"/>
                <a:lumOff val="-49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526439"/>
              <a:satOff val="7689"/>
              <a:lumOff val="-49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100%</a:t>
          </a:r>
          <a:endParaRPr lang="ru-RU" sz="1800" kern="1200" dirty="0"/>
        </a:p>
      </dsp:txBody>
      <dsp:txXfrm>
        <a:off x="1086378" y="686056"/>
        <a:ext cx="610856" cy="610856"/>
      </dsp:txXfrm>
    </dsp:sp>
    <dsp:sp modelId="{089E1508-1591-48F7-A4AF-BDC6B174BA04}">
      <dsp:nvSpPr>
        <dsp:cNvPr id="0" name=""/>
        <dsp:cNvSpPr/>
      </dsp:nvSpPr>
      <dsp:spPr>
        <a:xfrm>
          <a:off x="1842944" y="350677"/>
          <a:ext cx="863880" cy="863880"/>
        </a:xfrm>
        <a:prstGeom prst="ellipse">
          <a:avLst/>
        </a:prstGeom>
        <a:gradFill rotWithShape="0">
          <a:gsLst>
            <a:gs pos="0">
              <a:schemeClr val="accent3">
                <a:hueOff val="1052877"/>
                <a:satOff val="15378"/>
                <a:lumOff val="-98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1052877"/>
                <a:satOff val="15378"/>
                <a:lumOff val="-98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1052877"/>
                <a:satOff val="15378"/>
                <a:lumOff val="-98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1052877"/>
              <a:satOff val="15378"/>
              <a:lumOff val="-98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100%</a:t>
          </a:r>
          <a:endParaRPr lang="ru-RU" sz="1800" kern="1200" dirty="0"/>
        </a:p>
      </dsp:txBody>
      <dsp:txXfrm>
        <a:off x="1969456" y="477189"/>
        <a:ext cx="610856" cy="610856"/>
      </dsp:txXfrm>
    </dsp:sp>
    <dsp:sp modelId="{C5862DB7-C70E-47BC-ACE0-88B26CF7B847}">
      <dsp:nvSpPr>
        <dsp:cNvPr id="0" name=""/>
        <dsp:cNvSpPr/>
      </dsp:nvSpPr>
      <dsp:spPr>
        <a:xfrm>
          <a:off x="575920" y="175598"/>
          <a:ext cx="2687627" cy="21501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200203" y="414"/>
          <a:ext cx="1776617" cy="10659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Налог на доходы физических лиц (НДФЛ)</a:t>
          </a:r>
          <a:endParaRPr lang="ru-RU" sz="1700" kern="1200" dirty="0"/>
        </a:p>
      </dsp:txBody>
      <dsp:txXfrm>
        <a:off x="1200203" y="414"/>
        <a:ext cx="1776617" cy="1065970"/>
      </dsp:txXfrm>
    </dsp:sp>
    <dsp:sp modelId="{7AAC85C8-9C35-4D50-9C4F-97B34C81EC9C}">
      <dsp:nvSpPr>
        <dsp:cNvPr id="0" name=""/>
        <dsp:cNvSpPr/>
      </dsp:nvSpPr>
      <dsp:spPr>
        <a:xfrm>
          <a:off x="3175944" y="829"/>
          <a:ext cx="1776617" cy="1065970"/>
        </a:xfrm>
        <a:prstGeom prst="rect">
          <a:avLst/>
        </a:prstGeom>
        <a:solidFill>
          <a:schemeClr val="accent3">
            <a:hueOff val="526439"/>
            <a:satOff val="7689"/>
            <a:lumOff val="-490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Налог на имущество физических лиц</a:t>
          </a:r>
          <a:endParaRPr lang="ru-RU" sz="1700" kern="1200" dirty="0"/>
        </a:p>
      </dsp:txBody>
      <dsp:txXfrm>
        <a:off x="3175944" y="829"/>
        <a:ext cx="1776617" cy="1065970"/>
      </dsp:txXfrm>
    </dsp:sp>
    <dsp:sp modelId="{DBC007ED-BC63-4A4F-B672-2F33F4C7A88F}">
      <dsp:nvSpPr>
        <dsp:cNvPr id="0" name=""/>
        <dsp:cNvSpPr/>
      </dsp:nvSpPr>
      <dsp:spPr>
        <a:xfrm>
          <a:off x="5108762" y="414"/>
          <a:ext cx="1776617" cy="1065970"/>
        </a:xfrm>
        <a:prstGeom prst="rect">
          <a:avLst/>
        </a:prstGeom>
        <a:solidFill>
          <a:schemeClr val="accent3">
            <a:hueOff val="1052877"/>
            <a:satOff val="15378"/>
            <a:lumOff val="-980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Земельный налог</a:t>
          </a:r>
          <a:endParaRPr lang="ru-RU" sz="1700" kern="1200" dirty="0"/>
        </a:p>
      </dsp:txBody>
      <dsp:txXfrm>
        <a:off x="5108762" y="414"/>
        <a:ext cx="1776617" cy="106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660889" y="244107"/>
          <a:ext cx="2415148" cy="83874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638181" y="2297919"/>
          <a:ext cx="468052" cy="299553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360044" y="2592290"/>
          <a:ext cx="3112980" cy="56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</a:p>
      </dsp:txBody>
      <dsp:txXfrm>
        <a:off x="360044" y="2592290"/>
        <a:ext cx="3112980" cy="561662"/>
      </dsp:txXfrm>
    </dsp:sp>
    <dsp:sp modelId="{6E42504A-2059-49DA-A376-24DEA41E8D65}">
      <dsp:nvSpPr>
        <dsp:cNvPr id="0" name=""/>
        <dsp:cNvSpPr/>
      </dsp:nvSpPr>
      <dsp:spPr>
        <a:xfrm>
          <a:off x="1538954" y="1147634"/>
          <a:ext cx="842493" cy="8424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85%</a:t>
          </a:r>
          <a:endParaRPr lang="ru-RU" sz="1800" kern="1200" dirty="0"/>
        </a:p>
      </dsp:txBody>
      <dsp:txXfrm>
        <a:off x="1662334" y="1271014"/>
        <a:ext cx="595733" cy="595733"/>
      </dsp:txXfrm>
    </dsp:sp>
    <dsp:sp modelId="{6CC34737-7B19-4834-9BD5-CA0F68C18225}">
      <dsp:nvSpPr>
        <dsp:cNvPr id="0" name=""/>
        <dsp:cNvSpPr/>
      </dsp:nvSpPr>
      <dsp:spPr>
        <a:xfrm>
          <a:off x="936103" y="515577"/>
          <a:ext cx="842493" cy="842493"/>
        </a:xfrm>
        <a:prstGeom prst="ellipse">
          <a:avLst/>
        </a:prstGeom>
        <a:gradFill rotWithShape="0">
          <a:gsLst>
            <a:gs pos="0">
              <a:schemeClr val="accent3">
                <a:hueOff val="526439"/>
                <a:satOff val="7689"/>
                <a:lumOff val="-49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526439"/>
                <a:satOff val="7689"/>
                <a:lumOff val="-49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526439"/>
                <a:satOff val="7689"/>
                <a:lumOff val="-49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526439"/>
              <a:satOff val="7689"/>
              <a:lumOff val="-49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0%</a:t>
          </a:r>
          <a:endParaRPr lang="ru-RU" sz="1800" kern="1200" dirty="0"/>
        </a:p>
      </dsp:txBody>
      <dsp:txXfrm>
        <a:off x="1059483" y="638957"/>
        <a:ext cx="595733" cy="595733"/>
      </dsp:txXfrm>
    </dsp:sp>
    <dsp:sp modelId="{2FC6658F-BC37-4833-BAE8-B27A30269DFC}">
      <dsp:nvSpPr>
        <dsp:cNvPr id="0" name=""/>
        <dsp:cNvSpPr/>
      </dsp:nvSpPr>
      <dsp:spPr>
        <a:xfrm>
          <a:off x="1797319" y="311881"/>
          <a:ext cx="842493" cy="842493"/>
        </a:xfrm>
        <a:prstGeom prst="ellipse">
          <a:avLst/>
        </a:prstGeom>
        <a:gradFill rotWithShape="0">
          <a:gsLst>
            <a:gs pos="0">
              <a:schemeClr val="accent3">
                <a:hueOff val="1052877"/>
                <a:satOff val="15378"/>
                <a:lumOff val="-98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1052877"/>
                <a:satOff val="15378"/>
                <a:lumOff val="-98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1052877"/>
                <a:satOff val="15378"/>
                <a:lumOff val="-98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1052877"/>
              <a:satOff val="15378"/>
              <a:lumOff val="-98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0%</a:t>
          </a:r>
          <a:endParaRPr lang="ru-RU" sz="1800" kern="1200" dirty="0"/>
        </a:p>
      </dsp:txBody>
      <dsp:txXfrm>
        <a:off x="1920699" y="435261"/>
        <a:ext cx="595733" cy="595733"/>
      </dsp:txXfrm>
    </dsp:sp>
    <dsp:sp modelId="{C5862DB7-C70E-47BC-ACE0-88B26CF7B847}">
      <dsp:nvSpPr>
        <dsp:cNvPr id="0" name=""/>
        <dsp:cNvSpPr/>
      </dsp:nvSpPr>
      <dsp:spPr>
        <a:xfrm>
          <a:off x="561662" y="141135"/>
          <a:ext cx="2621091" cy="20968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EBC09-423A-4152-94FE-CB53F50A739A}">
      <dsp:nvSpPr>
        <dsp:cNvPr id="0" name=""/>
        <dsp:cNvSpPr/>
      </dsp:nvSpPr>
      <dsp:spPr>
        <a:xfrm>
          <a:off x="0" y="0"/>
          <a:ext cx="4924301" cy="54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lt1"/>
              </a:solidFill>
              <a:effectLst>
                <a:glow rad="215900">
                  <a:schemeClr val="accent1">
                    <a:alpha val="40000"/>
                  </a:schemeClr>
                </a:glow>
                <a:outerShdw blurRad="88900" dist="50800" dir="5400000" algn="ctr" rotWithShape="0">
                  <a:srgbClr val="000000">
                    <a:alpha val="54000"/>
                  </a:srgbClr>
                </a:outerShdw>
              </a:effectLst>
            </a:rPr>
            <a:t>Подведомственные учреждения:</a:t>
          </a:r>
          <a:endParaRPr lang="ru-RU" sz="1800" kern="1200" dirty="0">
            <a:solidFill>
              <a:schemeClr val="lt1"/>
            </a:solidFill>
            <a:effectLst>
              <a:glow rad="215900">
                <a:schemeClr val="accent1">
                  <a:alpha val="40000"/>
                </a:schemeClr>
              </a:glow>
              <a:outerShdw blurRad="88900" dist="50800" dir="5400000" algn="ctr" rotWithShape="0">
                <a:srgbClr val="000000">
                  <a:alpha val="54000"/>
                </a:srgbClr>
              </a:outerShdw>
            </a:effectLst>
          </a:endParaRPr>
        </a:p>
      </dsp:txBody>
      <dsp:txXfrm>
        <a:off x="26497" y="26497"/>
        <a:ext cx="4871307" cy="489796"/>
      </dsp:txXfrm>
    </dsp:sp>
    <dsp:sp modelId="{F01B1D60-D989-437B-8E7E-879787F4077C}">
      <dsp:nvSpPr>
        <dsp:cNvPr id="0" name=""/>
        <dsp:cNvSpPr/>
      </dsp:nvSpPr>
      <dsp:spPr>
        <a:xfrm>
          <a:off x="0" y="642978"/>
          <a:ext cx="4924301" cy="46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4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Управления образования Администрации города Лобня: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казенное учреждение;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35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бюджетных учреждений.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Управления культуры Администрации города Лобня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8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бюджетных учреждений;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4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Комитета по физической культуре, спорту и работе с молодежью Администрации города Лобня: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2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бюджетных учреждения;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3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Администрации города Лобня: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5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казенных учреждений;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бюджетное учреждение.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642978"/>
        <a:ext cx="4924301" cy="4698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57CEE-37F2-4A1B-BAAA-C09CC0ED2D3F}">
      <dsp:nvSpPr>
        <dsp:cNvPr id="0" name=""/>
        <dsp:cNvSpPr/>
      </dsp:nvSpPr>
      <dsp:spPr>
        <a:xfrm>
          <a:off x="0" y="0"/>
          <a:ext cx="2414016" cy="24140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B0EFF-C059-46A1-9B84-8673C8974868}">
      <dsp:nvSpPr>
        <dsp:cNvPr id="0" name=""/>
        <dsp:cNvSpPr/>
      </dsp:nvSpPr>
      <dsp:spPr>
        <a:xfrm>
          <a:off x="1207008" y="0"/>
          <a:ext cx="5541264" cy="2414016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Хлебниково - Рогачево в Дмитровском муниципальном районе, городском округе Лобня Московской области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7008" y="0"/>
        <a:ext cx="5541264" cy="724206"/>
      </dsp:txXfrm>
    </dsp:sp>
    <dsp:sp modelId="{9EABDE39-CE2F-4DF6-A6EE-6B5F73485012}">
      <dsp:nvSpPr>
        <dsp:cNvPr id="0" name=""/>
        <dsp:cNvSpPr/>
      </dsp:nvSpPr>
      <dsp:spPr>
        <a:xfrm>
          <a:off x="422453" y="724206"/>
          <a:ext cx="1569108" cy="15691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tint val="100000"/>
            <a:shade val="100000"/>
            <a:satMod val="100000"/>
          </a:schemeClr>
        </a:solidFill>
        <a:ln w="25400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C0DFA31-2BDB-41D4-8104-DC24FE57C28C}">
      <dsp:nvSpPr>
        <dsp:cNvPr id="0" name=""/>
        <dsp:cNvSpPr/>
      </dsp:nvSpPr>
      <dsp:spPr>
        <a:xfrm>
          <a:off x="1207008" y="724206"/>
          <a:ext cx="5541264" cy="1569108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-средства Дорожного фонда Московской области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7008" y="724206"/>
        <a:ext cx="5541264" cy="724203"/>
      </dsp:txXfrm>
    </dsp:sp>
    <dsp:sp modelId="{6A574096-4D0C-4AE0-94DB-E7076CD3438C}">
      <dsp:nvSpPr>
        <dsp:cNvPr id="0" name=""/>
        <dsp:cNvSpPr/>
      </dsp:nvSpPr>
      <dsp:spPr>
        <a:xfrm>
          <a:off x="844905" y="1448410"/>
          <a:ext cx="724204" cy="7242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9DE4F-56B2-4D21-9136-78ACE2EBD3D6}">
      <dsp:nvSpPr>
        <dsp:cNvPr id="0" name=""/>
        <dsp:cNvSpPr/>
      </dsp:nvSpPr>
      <dsp:spPr>
        <a:xfrm>
          <a:off x="1167332" y="1678526"/>
          <a:ext cx="5541264" cy="724204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разработка проекта планировки территории 12 333,00 тыс. рублей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7332" y="1678526"/>
        <a:ext cx="5541264" cy="724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3FFF3-4143-4D30-A9BB-1F4672D81BFE}">
      <dsp:nvSpPr>
        <dsp:cNvPr id="0" name=""/>
        <dsp:cNvSpPr/>
      </dsp:nvSpPr>
      <dsp:spPr>
        <a:xfrm>
          <a:off x="0" y="0"/>
          <a:ext cx="2182368" cy="21823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822C1-942C-4B52-850B-AD0B1CB5FAFE}">
      <dsp:nvSpPr>
        <dsp:cNvPr id="0" name=""/>
        <dsp:cNvSpPr/>
      </dsp:nvSpPr>
      <dsp:spPr>
        <a:xfrm>
          <a:off x="1091184" y="0"/>
          <a:ext cx="4898136" cy="2182368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 "Подъезд к г. Лобня" в Солнечногорском муниципальном районе Московской 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184" y="0"/>
        <a:ext cx="4898136" cy="654711"/>
      </dsp:txXfrm>
    </dsp:sp>
    <dsp:sp modelId="{E1B56228-4DF2-4BE3-A1B7-89F93007A16E}">
      <dsp:nvSpPr>
        <dsp:cNvPr id="0" name=""/>
        <dsp:cNvSpPr/>
      </dsp:nvSpPr>
      <dsp:spPr>
        <a:xfrm>
          <a:off x="381915" y="654711"/>
          <a:ext cx="1418537" cy="141853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tint val="100000"/>
            <a:shade val="100000"/>
            <a:satMod val="100000"/>
          </a:schemeClr>
        </a:solidFill>
        <a:ln w="25400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752F9E0-7F64-460D-9DFC-DECB9323AF55}">
      <dsp:nvSpPr>
        <dsp:cNvPr id="0" name=""/>
        <dsp:cNvSpPr/>
      </dsp:nvSpPr>
      <dsp:spPr>
        <a:xfrm>
          <a:off x="1091184" y="654711"/>
          <a:ext cx="4898136" cy="1418537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184" y="654711"/>
        <a:ext cx="4898136" cy="654709"/>
      </dsp:txXfrm>
    </dsp:sp>
    <dsp:sp modelId="{E18CFD4C-48CA-4895-91B0-7AE16C217895}">
      <dsp:nvSpPr>
        <dsp:cNvPr id="0" name=""/>
        <dsp:cNvSpPr/>
      </dsp:nvSpPr>
      <dsp:spPr>
        <a:xfrm>
          <a:off x="763829" y="1309421"/>
          <a:ext cx="654709" cy="6547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F4A74-4C71-4A40-BB96-326EC12361C9}">
      <dsp:nvSpPr>
        <dsp:cNvPr id="0" name=""/>
        <dsp:cNvSpPr/>
      </dsp:nvSpPr>
      <dsp:spPr>
        <a:xfrm>
          <a:off x="1091184" y="1309421"/>
          <a:ext cx="4898136" cy="654709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– разработка проекта планировки территории 4392,00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184" y="1309421"/>
        <a:ext cx="4898136" cy="654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455E-FB5F-45A4-99D4-8D652A6795F0}">
      <dsp:nvSpPr>
        <dsp:cNvPr id="0" name=""/>
        <dsp:cNvSpPr/>
      </dsp:nvSpPr>
      <dsp:spPr>
        <a:xfrm>
          <a:off x="0" y="0"/>
          <a:ext cx="2499360" cy="2499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3908-E091-4E1F-AC69-ECB96DFF472E}">
      <dsp:nvSpPr>
        <dsp:cNvPr id="0" name=""/>
        <dsp:cNvSpPr/>
      </dsp:nvSpPr>
      <dsp:spPr>
        <a:xfrm>
          <a:off x="1249680" y="0"/>
          <a:ext cx="4977383" cy="2499360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"Лобня - аэропорт Шереметьево/6,8 км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680" y="0"/>
        <a:ext cx="4977383" cy="749809"/>
      </dsp:txXfrm>
    </dsp:sp>
    <dsp:sp modelId="{3C12F064-0D92-4F6C-94CA-01F42DB0FD4E}">
      <dsp:nvSpPr>
        <dsp:cNvPr id="0" name=""/>
        <dsp:cNvSpPr/>
      </dsp:nvSpPr>
      <dsp:spPr>
        <a:xfrm>
          <a:off x="437388" y="749809"/>
          <a:ext cx="1624582" cy="162458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tint val="100000"/>
            <a:shade val="100000"/>
            <a:satMod val="100000"/>
          </a:schemeClr>
        </a:solidFill>
        <a:ln w="38100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D6F69D3E-A4D2-48D7-A2CA-4F24AF59C23C}">
      <dsp:nvSpPr>
        <dsp:cNvPr id="0" name=""/>
        <dsp:cNvSpPr/>
      </dsp:nvSpPr>
      <dsp:spPr>
        <a:xfrm>
          <a:off x="1249680" y="749809"/>
          <a:ext cx="4977383" cy="1624582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680" y="749809"/>
        <a:ext cx="4977383" cy="749807"/>
      </dsp:txXfrm>
    </dsp:sp>
    <dsp:sp modelId="{401698CD-971A-406C-A5CF-97C1AFBD6BF5}">
      <dsp:nvSpPr>
        <dsp:cNvPr id="0" name=""/>
        <dsp:cNvSpPr/>
      </dsp:nvSpPr>
      <dsp:spPr>
        <a:xfrm>
          <a:off x="874776" y="1499616"/>
          <a:ext cx="749807" cy="7498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C4194-DDE5-4AF1-9660-B0C589825CF8}">
      <dsp:nvSpPr>
        <dsp:cNvPr id="0" name=""/>
        <dsp:cNvSpPr/>
      </dsp:nvSpPr>
      <dsp:spPr>
        <a:xfrm>
          <a:off x="1249680" y="1499616"/>
          <a:ext cx="4977383" cy="749807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2019-2022 год 2 055 883,96 тыс. рублей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680" y="1499616"/>
        <a:ext cx="4977383" cy="74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+80,9 (+7,2%)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133600" y="19050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-15,5 (-6,9%)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-13,0 (-5,5%)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+89,2 (+7,4%)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+4,7 (+2,3%)</a:t>
          </a:r>
        </a:p>
      </cdr:txBody>
    </cdr:sp>
  </cdr:relSizeAnchor>
  <cdr:relSizeAnchor xmlns:cdr="http://schemas.openxmlformats.org/drawingml/2006/chartDrawing">
    <cdr:from>
      <cdr:x>0.62037</cdr:x>
      <cdr:y>0.29648</cdr:y>
    </cdr:from>
    <cdr:to>
      <cdr:x>0.65741</cdr:x>
      <cdr:y>0.33858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5105400" y="15240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+107,5 (+8,3%)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>
          <a:off x="5181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+4,0 (+1,8%)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+97,4 (+6,9%)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6294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4/15/2019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4/15/2019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930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259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8867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744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F2093-F7B9-42D8-9918-F7300D904F9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2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434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802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24400AFC-05F2-40DA-83AB-3716B481FD19}" type="datetimeFigureOut">
              <a:rPr lang="ru-RU"/>
              <a:pPr>
                <a:defRPr/>
              </a:pPr>
              <a:t>15.04.2019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31E41D22-834D-46C0-A49E-C699D6EBD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3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58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81BA-B075-4712-83EB-DF0F08A2FC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845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4/15/2019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14273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Бюджет </a:t>
            </a:r>
            <a:r>
              <a:rPr lang="ru-RU" sz="2400" dirty="0">
                <a:solidFill>
                  <a:schemeClr val="accent1"/>
                </a:solidFill>
              </a:rPr>
              <a:t>городского округа Лобня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на </a:t>
            </a:r>
            <a:r>
              <a:rPr lang="ru-RU" sz="2400" dirty="0">
                <a:solidFill>
                  <a:schemeClr val="accent1"/>
                </a:solidFill>
              </a:rPr>
              <a:t>2019 </a:t>
            </a:r>
            <a:r>
              <a:rPr lang="ru-RU" sz="2400" dirty="0" smtClean="0">
                <a:solidFill>
                  <a:schemeClr val="accent1"/>
                </a:solidFill>
              </a:rPr>
              <a:t>год и </a:t>
            </a:r>
            <a:r>
              <a:rPr lang="ru-RU" sz="2400" dirty="0">
                <a:solidFill>
                  <a:schemeClr val="accent1"/>
                </a:solidFill>
              </a:rPr>
              <a:t>на плановый период 2020 и 2021 </a:t>
            </a:r>
            <a:r>
              <a:rPr lang="ru-RU" sz="2400" dirty="0" smtClean="0">
                <a:solidFill>
                  <a:schemeClr val="accent1"/>
                </a:solidFill>
              </a:rPr>
              <a:t>годов</a:t>
            </a:r>
            <a:r>
              <a:rPr lang="ru-RU" sz="2400" dirty="0">
                <a:solidFill>
                  <a:schemeClr val="accent1"/>
                </a:solidFill>
              </a:rPr>
              <a:t/>
            </a:r>
            <a:br>
              <a:rPr lang="ru-RU" sz="2400" dirty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7577814" cy="1190351"/>
          </a:xfrm>
        </p:spPr>
        <p:txBody>
          <a:bodyPr>
            <a:normAutofit/>
          </a:bodyPr>
          <a:lstStyle/>
          <a:p>
            <a:r>
              <a:rPr lang="ru-RU" sz="5400" noProof="0" dirty="0" smtClean="0">
                <a:solidFill>
                  <a:schemeClr val="accent1"/>
                </a:solidFill>
              </a:rPr>
              <a:t>Бюджет для граждан</a:t>
            </a:r>
            <a:endParaRPr lang="ru-RU" sz="5400" noProof="0" dirty="0">
              <a:solidFill>
                <a:schemeClr val="accent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0223"/>
            <a:ext cx="3646581" cy="14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7315200" cy="7920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dirty="0" smtClean="0"/>
              <a:t>Основные показатели прогноза социально – экономического развития городского округа Лобня Московской области на 2019 - 2021 годы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2776"/>
            <a:ext cx="8229600" cy="2133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         41 005,4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2018 года объем отгруженной продукции промышленными предприятиями городского округа Лобня составит 42 306,8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2019 году объем отгруженной продукции промышленными предприятиями городского округа Лобня составит 43 362,3 млн. руб.</a:t>
            </a:r>
          </a:p>
          <a:p>
            <a:pPr marL="266700" indent="-171450" algn="just" eaLnBrk="1" hangingPunct="1">
              <a:defRPr/>
            </a:pP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423548"/>
              </p:ext>
            </p:extLst>
          </p:nvPr>
        </p:nvGraphicFramePr>
        <p:xfrm>
          <a:off x="457200" y="3581400"/>
          <a:ext cx="8229600" cy="257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7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3827001"/>
              </p:ext>
            </p:extLst>
          </p:nvPr>
        </p:nvGraphicFramePr>
        <p:xfrm>
          <a:off x="533399" y="1628800"/>
          <a:ext cx="8142289" cy="436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933"/>
                <a:gridCol w="810087"/>
                <a:gridCol w="810087"/>
                <a:gridCol w="810087"/>
                <a:gridCol w="824535"/>
                <a:gridCol w="832780"/>
                <a:gridCol w="832780"/>
              </a:tblGrid>
              <a:tr h="288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</a:tr>
              <a:tr h="27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финансирования: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млн.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7 084,9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3 139,5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555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Объем работ и услуг, выполненных по виду экономической деятельности «Строительство»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млн. руб.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4 415,7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37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тыс.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2 501 814,0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2 600 348,0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2 834 741,0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2 976 465,0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7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52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646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рубль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92 130,5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101 097,8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105 717,5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111 126,6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116 972,1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259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млн.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9 132,4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9 652,4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73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Объем платных услуг населению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0295" y="404664"/>
            <a:ext cx="64807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00" b="1" kern="0" dirty="0">
                <a:latin typeface="Garamond"/>
                <a:cs typeface="Arial"/>
              </a:rPr>
              <a:t>Основные показатели прогноза социально </a:t>
            </a:r>
            <a:r>
              <a:rPr lang="ru-RU" altLang="ru-RU" sz="1700" b="1" kern="0" dirty="0" smtClean="0">
                <a:latin typeface="Garamond"/>
                <a:cs typeface="Arial"/>
              </a:rPr>
              <a:t>– экономического </a:t>
            </a:r>
            <a:r>
              <a:rPr lang="ru-RU" altLang="ru-RU" sz="1700" b="1" kern="0" dirty="0">
                <a:latin typeface="Garamond"/>
                <a:cs typeface="Arial"/>
              </a:rPr>
              <a:t>развития городского округа Лобня Московской </a:t>
            </a:r>
            <a:r>
              <a:rPr lang="ru-RU" altLang="ru-RU" sz="1700" b="1" kern="0" dirty="0" smtClean="0">
                <a:latin typeface="Garamond"/>
                <a:cs typeface="Arial"/>
              </a:rPr>
              <a:t>области</a:t>
            </a:r>
          </a:p>
          <a:p>
            <a:pPr>
              <a:defRPr/>
            </a:pPr>
            <a:r>
              <a:rPr lang="ru-RU" altLang="ru-RU" sz="1700" b="1" kern="0" dirty="0" smtClean="0">
                <a:latin typeface="Garamond"/>
                <a:cs typeface="Arial"/>
              </a:rPr>
              <a:t>на </a:t>
            </a:r>
            <a:r>
              <a:rPr lang="ru-RU" altLang="ru-RU" sz="1700" b="1" kern="0" dirty="0">
                <a:latin typeface="Garamond"/>
                <a:cs typeface="Arial"/>
              </a:rPr>
              <a:t>2019 - 2021 годы</a:t>
            </a:r>
            <a:endParaRPr lang="ru-RU" sz="1700" b="1" dirty="0">
              <a:latin typeface="Arial" charset="0"/>
              <a:cs typeface="Arial" charset="0"/>
            </a:endParaRPr>
          </a:p>
        </p:txBody>
      </p:sp>
      <p:pic>
        <p:nvPicPr>
          <p:cNvPr id="14436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9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304800"/>
            <a:ext cx="57912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700" b="1" dirty="0" smtClean="0">
                <a:cs typeface="Times New Roman" panose="02020603050405020304" pitchFamily="18" charset="0"/>
              </a:rPr>
              <a:t>Основные параметры бюджета городского округа Лобня за 2017-2021 годы</a:t>
            </a:r>
            <a:endParaRPr lang="ru-RU" sz="1700" b="1" dirty="0"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979712" y="5157788"/>
            <a:ext cx="6781800" cy="1219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4350947"/>
              </p:ext>
            </p:extLst>
          </p:nvPr>
        </p:nvGraphicFramePr>
        <p:xfrm>
          <a:off x="563563" y="1484784"/>
          <a:ext cx="8175625" cy="35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546"/>
                <a:gridCol w="965003"/>
                <a:gridCol w="1109857"/>
                <a:gridCol w="940567"/>
                <a:gridCol w="806201"/>
                <a:gridCol w="806201"/>
                <a:gridCol w="801250"/>
              </a:tblGrid>
              <a:tr h="47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          2018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2019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2020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2021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300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2 814 158,3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3 049 904,4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3 516 536,2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4 070 378,0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3 585 863,0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67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к предыдущему году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86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1 363 539,3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1 431 387,5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1 505 130,8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1 617 331,0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1 718 735,5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1 450 619,0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1 618 516,9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2 011 405,4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2 453 047,0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1 867 127,5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2 818 177,8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3 134 113,5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4 188 586,0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3 603 068,0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к предыдущему году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3027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(-)/ профицит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-4 019,5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-84 209,1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-134 587,0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-118 208,0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-17 205,0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45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4 019,5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84 209,1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134 587,0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118 208,0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302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134 587,0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118 208,0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415653" y="4814888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470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173074"/>
              </p:ext>
            </p:extLst>
          </p:nvPr>
        </p:nvGraphicFramePr>
        <p:xfrm>
          <a:off x="467544" y="1484784"/>
          <a:ext cx="82296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55776" y="336848"/>
            <a:ext cx="5562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Динамика изменений основных параметров бюджета </a:t>
            </a:r>
            <a:br>
              <a:rPr lang="ru-RU" altLang="ru-RU" sz="1900" b="1" dirty="0" smtClean="0">
                <a:cs typeface="Times New Roman" pitchFamily="18" charset="0"/>
              </a:rPr>
            </a:br>
            <a:r>
              <a:rPr lang="ru-RU" altLang="ru-RU" sz="1900" b="1" dirty="0" smtClean="0">
                <a:cs typeface="Times New Roman" pitchFamily="18" charset="0"/>
              </a:rPr>
              <a:t>городского округа Лобня, тыс. рублей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" y="10477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685642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67744" y="552450"/>
            <a:ext cx="6019800" cy="4079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Структура</a:t>
            </a:r>
            <a:r>
              <a:rPr lang="ru-RU" altLang="ru-RU" sz="1800" b="1" dirty="0" smtClean="0"/>
              <a:t> доходов 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67390"/>
              </p:ext>
            </p:extLst>
          </p:nvPr>
        </p:nvGraphicFramePr>
        <p:xfrm>
          <a:off x="3059832" y="4077072"/>
          <a:ext cx="3589337" cy="26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508900"/>
              </p:ext>
            </p:extLst>
          </p:nvPr>
        </p:nvGraphicFramePr>
        <p:xfrm>
          <a:off x="6264275" y="4005064"/>
          <a:ext cx="2879725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81065"/>
              </p:ext>
            </p:extLst>
          </p:nvPr>
        </p:nvGraphicFramePr>
        <p:xfrm>
          <a:off x="467544" y="1412776"/>
          <a:ext cx="2700338" cy="233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10"/>
                <a:gridCol w="772190"/>
                <a:gridCol w="795338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25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3 516 536,2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1 296 422,3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11834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208 708,5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2 011 405,4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752 630,4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1 256 775,0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53906"/>
              </p:ext>
            </p:extLst>
          </p:nvPr>
        </p:nvGraphicFramePr>
        <p:xfrm>
          <a:off x="3419872" y="1412776"/>
          <a:ext cx="2700339" cy="234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952"/>
                <a:gridCol w="744202"/>
                <a:gridCol w="958185"/>
              </a:tblGrid>
              <a:tr h="243761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20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4 070 378,0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1 403 896,5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335200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213 434,5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4383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2 453 047,0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1 192 205,0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1 258 842,0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46170"/>
              </p:ext>
            </p:extLst>
          </p:nvPr>
        </p:nvGraphicFramePr>
        <p:xfrm>
          <a:off x="6228184" y="1412776"/>
          <a:ext cx="2700338" cy="230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70"/>
                <a:gridCol w="710738"/>
                <a:gridCol w="925830"/>
              </a:tblGrid>
              <a:tr h="204099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385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3 585 863,0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1 501 356,5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32074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217 379,0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32074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1 867 127,5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612 450,5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1 252 677,0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</a:tbl>
          </a:graphicData>
        </a:graphic>
      </p:graphicFrame>
      <p:pic>
        <p:nvPicPr>
          <p:cNvPr id="17543" name="Picture 1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127989"/>
              </p:ext>
            </p:extLst>
          </p:nvPr>
        </p:nvGraphicFramePr>
        <p:xfrm>
          <a:off x="609599" y="1484784"/>
          <a:ext cx="8064500" cy="456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241"/>
                <a:gridCol w="1584098"/>
                <a:gridCol w="845911"/>
                <a:gridCol w="914400"/>
                <a:gridCol w="831850"/>
              </a:tblGrid>
              <a:tr h="431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3 516 536,2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4 070 378,0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3 585 863,0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1 505 130,8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1 617 331,0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1 718 735,5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857 675,0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934 130,0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1 027 690,0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7 026,3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7 945,5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7 945,5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217 300,0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170 800,0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000 1 05 02000 00 0000 110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00 0000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197 021,0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197 221,0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199 521,0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000 1 08 07000 01 0000 110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182 473,0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188 873,0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194 373,0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96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169 520,0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840760" cy="3158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поступлений доходов в бюджет городского округа Лобня</a:t>
            </a:r>
            <a:endParaRPr lang="ru-RU" altLang="ru-RU" sz="1700" b="1" dirty="0" smtClean="0">
              <a:latin typeface="Garamond (Заголовки)"/>
              <a:cs typeface="Times New Roman" pitchFamily="18" charset="0"/>
            </a:endParaRPr>
          </a:p>
        </p:txBody>
      </p:sp>
      <p:pic>
        <p:nvPicPr>
          <p:cNvPr id="18533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3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53560"/>
              </p:ext>
            </p:extLst>
          </p:nvPr>
        </p:nvGraphicFramePr>
        <p:xfrm>
          <a:off x="474762" y="1484784"/>
          <a:ext cx="8064500" cy="477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241"/>
                <a:gridCol w="1584098"/>
                <a:gridCol w="845911"/>
                <a:gridCol w="914400"/>
                <a:gridCol w="831850"/>
              </a:tblGrid>
              <a:tr h="432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39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24 853,0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23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80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000 1 14 06000 00 0000 430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2 011 405,4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2 453 047,0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1 867 127,5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809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2 009 405,4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2 451 047,0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1 865 127,5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809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752 630,4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1 192 205,0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612 450,5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5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1 256 775,0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1 258 842,0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1 252 677,0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76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835696" y="587921"/>
            <a:ext cx="684076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поступлений доходов в бюджет городского округа Лобня</a:t>
            </a:r>
          </a:p>
        </p:txBody>
      </p:sp>
      <p:pic>
        <p:nvPicPr>
          <p:cNvPr id="19539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18226"/>
              </p:ext>
            </p:extLst>
          </p:nvPr>
        </p:nvGraphicFramePr>
        <p:xfrm>
          <a:off x="467544" y="1556792"/>
          <a:ext cx="8223250" cy="514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691064" cy="387896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Динамика налоговых и неналоговых доходов, млн. рублей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3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627784" y="354012"/>
            <a:ext cx="5638800" cy="4079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Объем поступлений налоговых доходов, млн. рублей </a:t>
            </a:r>
            <a:endParaRPr lang="ru-RU" altLang="ru-RU" sz="1900" b="1" dirty="0" smtClean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3731065"/>
              </p:ext>
            </p:extLst>
          </p:nvPr>
        </p:nvGraphicFramePr>
        <p:xfrm>
          <a:off x="597669" y="1484784"/>
          <a:ext cx="8229600" cy="45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27063" y="6093296"/>
            <a:ext cx="820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бюджетообразующим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доходным источником бюджета городского округа Лобня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7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79712" y="533400"/>
            <a:ext cx="6768752" cy="40798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/>
              <a:t>Крупнейшие налогоплательщики 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487364"/>
              </p:ext>
            </p:extLst>
          </p:nvPr>
        </p:nvGraphicFramePr>
        <p:xfrm>
          <a:off x="539552" y="1484784"/>
          <a:ext cx="8153399" cy="3148187"/>
        </p:xfrm>
        <a:graphic>
          <a:graphicData uri="http://schemas.openxmlformats.org/drawingml/2006/table">
            <a:tbl>
              <a:tblPr/>
              <a:tblGrid>
                <a:gridCol w="507324"/>
                <a:gridCol w="3669140"/>
                <a:gridCol w="1008112"/>
                <a:gridCol w="792088"/>
                <a:gridCol w="1008112"/>
                <a:gridCol w="1168623"/>
              </a:tblGrid>
              <a:tr h="42068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Объем  полученных доходов  в бюджет городского округа Лобня , млн. рублей</a:t>
                      </a: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53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на 01.10.2018г.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409,9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440,3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45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дирекция по обслуживанию пассажиров в пригородном сообщении МОСК ж.д.ОАО "РЖД"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«Компания Металл Профиль»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"Рольф-Лоджистик"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Тетра Пак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"ЛЗСФ"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ШАВАРА ЛИМИТЕД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ЗООО "ДЕЛЕР НФ И  БИ"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«НИКП»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ГБУ МО «МОСАВТОДОР»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527990"/>
              </p:ext>
            </p:extLst>
          </p:nvPr>
        </p:nvGraphicFramePr>
        <p:xfrm>
          <a:off x="590352" y="4631928"/>
          <a:ext cx="8077200" cy="20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627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05911"/>
              </p:ext>
            </p:extLst>
          </p:nvPr>
        </p:nvGraphicFramePr>
        <p:xfrm>
          <a:off x="467544" y="1340768"/>
          <a:ext cx="8229600" cy="53643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48600"/>
                <a:gridCol w="381000"/>
              </a:tblGrid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направления бюджетной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направления налоговой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Основные показатели прогноза социально – экономического развития городского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2019 - 2021 годы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параметры бюджета городского округа Лобня за 2017-2021 годы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Структура доходов бюджета городского округа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Объем поступлений доходов в бюджет городского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доходов городского округа Лобня на душу населения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Оценка потерь бюджета городского округа Лобня от предоставленных налоговых льгот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2018 год и на очередной 2019 год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приоритеты расходов бюджета городского округа Лобня в 2019-2021 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2019 год и на плановый период 2020 и 2021 годов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2019 год и на плановый период 2020 и 2021 годов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2019 год и на плановый период 2020 и 2021 годов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2019-2021 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Инвестиционные объекты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в городском округе Лобня в 2019-2021 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Меры социальной поддержки в 2019 году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Контактные данные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3384376" cy="427037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Содержание</a:t>
            </a:r>
          </a:p>
        </p:txBody>
      </p:sp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8" y="75806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99792" y="542925"/>
            <a:ext cx="5791200" cy="407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Объем поступлений неналоговых доходов, млн. рублей </a:t>
            </a:r>
            <a:endParaRPr lang="ru-RU" altLang="ru-RU" sz="1900" b="1" dirty="0" smtClean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7816612"/>
              </p:ext>
            </p:extLst>
          </p:nvPr>
        </p:nvGraphicFramePr>
        <p:xfrm>
          <a:off x="539552" y="1484784"/>
          <a:ext cx="8229600" cy="502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7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493446"/>
              </p:ext>
            </p:extLst>
          </p:nvPr>
        </p:nvGraphicFramePr>
        <p:xfrm>
          <a:off x="446336" y="1607592"/>
          <a:ext cx="822642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915816" y="533400"/>
            <a:ext cx="5334000" cy="4175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безвозмездных поступлений, млн. рублей</a:t>
            </a:r>
            <a:endParaRPr lang="ru-RU" altLang="ru-RU" sz="1700" b="1" dirty="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195736" y="542925"/>
            <a:ext cx="6343600" cy="4164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cs typeface="Times New Roman" pitchFamily="18" charset="0"/>
              </a:rPr>
              <a:t>Объем </a:t>
            </a:r>
            <a:r>
              <a:rPr lang="ru-RU" altLang="ru-RU" sz="1900" b="1" dirty="0" smtClean="0">
                <a:cs typeface="Times New Roman" pitchFamily="18" charset="0"/>
              </a:rPr>
              <a:t>доходов</a:t>
            </a:r>
            <a:r>
              <a:rPr lang="ru-RU" altLang="ru-RU" sz="1800" b="1" dirty="0" smtClean="0">
                <a:cs typeface="Times New Roman" pitchFamily="18" charset="0"/>
              </a:rPr>
              <a:t> городского округа Лобня на душу населения,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8957082"/>
              </p:ext>
            </p:extLst>
          </p:nvPr>
        </p:nvGraphicFramePr>
        <p:xfrm>
          <a:off x="539552" y="1484784"/>
          <a:ext cx="812814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54552" cy="115212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налоговых и неналоговых доходов на душу населения в городских округах Московской области с численностью постоянного населения от 55 тыс. до 110 тыс. человек на 01.01.2018г.</a:t>
            </a:r>
          </a:p>
        </p:txBody>
      </p:sp>
      <p:graphicFrame>
        <p:nvGraphicFramePr>
          <p:cNvPr id="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125792"/>
              </p:ext>
            </p:extLst>
          </p:nvPr>
        </p:nvGraphicFramePr>
        <p:xfrm>
          <a:off x="381000" y="1524000"/>
          <a:ext cx="82296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17155"/>
              </p:ext>
            </p:extLst>
          </p:nvPr>
        </p:nvGraphicFramePr>
        <p:xfrm>
          <a:off x="609600" y="1988840"/>
          <a:ext cx="8137525" cy="31106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9412"/>
                <a:gridCol w="2457450"/>
                <a:gridCol w="989013"/>
                <a:gridCol w="782637"/>
                <a:gridCol w="984250"/>
                <a:gridCol w="776288"/>
                <a:gridCol w="990600"/>
                <a:gridCol w="777875"/>
              </a:tblGrid>
              <a:tr h="304786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26.06.2012 г. № 156/8 с учетом внесенных изменений и дополнений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</a:tr>
              <a:tr h="137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</a:tr>
              <a:tr h="13091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</a:tr>
              <a:tr h="3428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</a:tr>
              <a:tr h="3047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699792" y="213518"/>
            <a:ext cx="5688632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Оценка потерь бюджета городского округа Лобня </a:t>
            </a:r>
            <a:br>
              <a:rPr lang="ru-RU" altLang="ru-RU" sz="1900" b="1" dirty="0" smtClean="0">
                <a:cs typeface="Times New Roman" pitchFamily="18" charset="0"/>
              </a:rPr>
            </a:br>
            <a:r>
              <a:rPr lang="ru-RU" altLang="ru-RU" sz="1900" b="1" dirty="0" smtClean="0">
                <a:cs typeface="Times New Roman" pitchFamily="18" charset="0"/>
              </a:rPr>
              <a:t>от предоставленных налоговых льгот</a:t>
            </a:r>
          </a:p>
        </p:txBody>
      </p:sp>
      <p:pic>
        <p:nvPicPr>
          <p:cNvPr id="27708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868694"/>
              </p:ext>
            </p:extLst>
          </p:nvPr>
        </p:nvGraphicFramePr>
        <p:xfrm>
          <a:off x="230312" y="1412776"/>
          <a:ext cx="5181600" cy="529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019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Муниципальный долг городского округа Лобня, 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54654"/>
              </p:ext>
            </p:extLst>
          </p:nvPr>
        </p:nvGraphicFramePr>
        <p:xfrm>
          <a:off x="5436096" y="1340768"/>
          <a:ext cx="3352800" cy="5312907"/>
        </p:xfrm>
        <a:graphic>
          <a:graphicData uri="http://schemas.openxmlformats.org/drawingml/2006/table">
            <a:tbl>
              <a:tblPr/>
              <a:tblGrid>
                <a:gridCol w="1219200"/>
                <a:gridCol w="1066800"/>
                <a:gridCol w="1066800"/>
              </a:tblGrid>
              <a:tr h="4061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Сравнение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муниципального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долга по муниципальным образованиям</a:t>
                      </a:r>
                    </a:p>
                  </a:txBody>
                  <a:tcPr marL="9361" marR="9361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 Московской области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на </a:t>
                      </a: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01.01.2018г.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1 332,28</a:t>
                      </a: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83,10%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Королёв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650,00</a:t>
                      </a: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44,54%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44,82%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18,82%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33,28%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214,85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207,94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Протвино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24,54%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Ивантеевка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15,57%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Звенигород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20,98%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Коломенский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6,94%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35,07%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Рошаль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Бронницы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Пущино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6,78%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78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" y="10477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6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940425" cy="65563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Сравнительный анализ бюджета городского округа Лобня на текущий 2018 год и на очередной 2019 год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4028252"/>
              </p:ext>
            </p:extLst>
          </p:nvPr>
        </p:nvGraphicFramePr>
        <p:xfrm>
          <a:off x="467544" y="1556792"/>
          <a:ext cx="3959225" cy="450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508"/>
                <a:gridCol w="685778"/>
                <a:gridCol w="886939"/>
              </a:tblGrid>
              <a:tr h="3795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351 550,9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523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219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27 382,1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371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64 759,0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3795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242 577,7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371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1 756 543,5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523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126 472,8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16 610,5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88 154,6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371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109 500,6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3795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34 159,2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2590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2 830 303,9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5421915"/>
              </p:ext>
            </p:extLst>
          </p:nvPr>
        </p:nvGraphicFramePr>
        <p:xfrm>
          <a:off x="4572000" y="1556792"/>
          <a:ext cx="4038600" cy="450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963"/>
                <a:gridCol w="665095"/>
                <a:gridCol w="104354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 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317 568,6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443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56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99 279,9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508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347 706,9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09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2 452 007,3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300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150 737,8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18 658,0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506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102 483,1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2019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354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29832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Объект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971269"/>
              </p:ext>
            </p:extLst>
          </p:nvPr>
        </p:nvGraphicFramePr>
        <p:xfrm>
          <a:off x="395288" y="1412875"/>
          <a:ext cx="8331200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r:id="rId3" imgW="8327858" imgH="5163760" progId="Excel.Chart.8">
                  <p:embed/>
                </p:oleObj>
              </mc:Choice>
              <mc:Fallback>
                <p:oleObj r:id="rId3" imgW="8327858" imgH="516376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331200" cy="516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95736" y="328886"/>
            <a:ext cx="6096000" cy="636587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 smtClean="0"/>
              <a:t>Сравнительный анализ бюджета городского округа Лобня на текущий 2018 год и на очередной финансовый 2019год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" y="87288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76250" y="1340768"/>
            <a:ext cx="78359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2019-2021 годах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2019 году 77,2 %  расходов бюджета городского округа Лобня или 2 819 897,6 тыс. рублей составят расходы на социально-культурную сферу (на образование, культуру, физическую культуру и спорт, здравоохранение, социальную политику, средства массовой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2019 - 2021 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города повышает обоснованность бюджетных ассигнований, обеспечивает их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35086"/>
            <a:ext cx="66967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Основные приоритеты расходов бюджета городского </a:t>
            </a:r>
            <a:r>
              <a:rPr lang="ru-RU" sz="1700" b="1" dirty="0" smtClean="0"/>
              <a:t>округа Лобня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431924"/>
              </p:ext>
            </p:extLst>
          </p:nvPr>
        </p:nvGraphicFramePr>
        <p:xfrm>
          <a:off x="899592" y="1772816"/>
          <a:ext cx="7543800" cy="291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428"/>
                <a:gridCol w="3526772"/>
                <a:gridCol w="1143000"/>
                <a:gridCol w="1143000"/>
                <a:gridCol w="990600"/>
              </a:tblGrid>
              <a:tr h="717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№№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4412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   (тыс. руб.)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605 690,6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4 096 894,9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3 467 918,4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программных расходов в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общей сумме расходов %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расходы  (тыс. руб.)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45 432,6 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48 252,6 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48 252,6 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утверждаемые расходы (тыс. руб.)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43 438,5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86 897,0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3 651 123,2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4 188 586,0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3 603 068,0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2339752" y="304800"/>
            <a:ext cx="5843736" cy="609600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  <a:t>Структура расходов бюджета городского округа Лобня </a:t>
            </a:r>
            <a:b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  <a:t>на 2019 год и на плановый период 2020 и 2021 годов</a:t>
            </a:r>
          </a:p>
        </p:txBody>
      </p:sp>
      <p:pic>
        <p:nvPicPr>
          <p:cNvPr id="3281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902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Бюджет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(со </a:t>
            </a:r>
            <a:r>
              <a:rPr lang="ru-RU" alt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старонормандского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buogette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сумка, кошелек)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Бюджетная система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Федерации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Доходы бюджета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Межбюджетные трансферты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денежные средства перечисляемые из одного бюджета другому бюджету бюджетной системы</a:t>
            </a:r>
            <a:r>
              <a:rPr lang="en-US" alt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России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Государственный или муниципальный долг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358230"/>
            <a:ext cx="5018112" cy="53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tx1"/>
                </a:solidFill>
              </a:rPr>
              <a:t>Основные понятия и определения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003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54429"/>
              </p:ext>
            </p:extLst>
          </p:nvPr>
        </p:nvGraphicFramePr>
        <p:xfrm>
          <a:off x="611560" y="1628800"/>
          <a:ext cx="7924800" cy="412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440267"/>
                <a:gridCol w="1012221"/>
                <a:gridCol w="1265312"/>
                <a:gridCol w="914400"/>
                <a:gridCol w="990600"/>
              </a:tblGrid>
              <a:tr h="469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317 568,6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319 409,6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319 409,6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09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99 279,9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107 455,7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121 570,1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347 706,9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310 913,5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316 913,5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31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96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2 966 074,6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2 305 895,4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150 737,8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151 237,8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160 491,1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18 658,0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16 283,0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16 283,0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102 483,1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104 374,7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98 209,7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033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5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4 145 147,5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3 516 171,0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627784" y="215106"/>
            <a:ext cx="5791200" cy="636588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  <a:t>Расходы бюджета городского округа Лобня по разделам на 2019 год и на плановый период 2020 и 2021 годов </a:t>
            </a:r>
            <a:endParaRPr lang="ru-RU" altLang="ru-RU" sz="1900" b="1" dirty="0" smtClean="0">
              <a:solidFill>
                <a:schemeClr val="tx1"/>
              </a:solidFill>
            </a:endParaRPr>
          </a:p>
        </p:txBody>
      </p:sp>
      <p:pic>
        <p:nvPicPr>
          <p:cNvPr id="33909" name="Picture 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616624" cy="45085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Структура расходов бюджета городского </a:t>
            </a:r>
            <a:r>
              <a:rPr lang="ru-RU" altLang="ru-RU" sz="1700" b="1" dirty="0">
                <a:solidFill>
                  <a:schemeClr val="tx1"/>
                </a:solidFill>
                <a:cs typeface="Times New Roman" pitchFamily="18" charset="0"/>
              </a:rPr>
              <a:t>округа Лобня</a:t>
            </a:r>
            <a:endParaRPr lang="ru-RU" altLang="ru-RU" sz="17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348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589899"/>
              </p:ext>
            </p:extLst>
          </p:nvPr>
        </p:nvGraphicFramePr>
        <p:xfrm>
          <a:off x="539552" y="1484784"/>
          <a:ext cx="815975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4" imgW="8163251" imgH="5206435" progId="Excel.Chart.8">
                  <p:embed/>
                </p:oleObj>
              </mc:Choice>
              <mc:Fallback>
                <p:oleObj r:id="rId4" imgW="8163251" imgH="520643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815975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433747"/>
              </p:ext>
            </p:extLst>
          </p:nvPr>
        </p:nvGraphicFramePr>
        <p:xfrm>
          <a:off x="609600" y="1524000"/>
          <a:ext cx="8077200" cy="4351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855"/>
                <a:gridCol w="972256"/>
                <a:gridCol w="972256"/>
                <a:gridCol w="1121833"/>
              </a:tblGrid>
              <a:tr h="370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4263" marR="4263" marT="5683" marB="0" anchor="ctr"/>
                </a:tc>
              </a:tr>
              <a:tr h="31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городского округа Лобня"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«Содержание и развитие инженерной инфраструктуры и энергоэффективности в городском округе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«Физическая культура, спорт и молодежная политика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 города Лобня" 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07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«Экология и охрана окружающей среды»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«Культура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191 676,8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194 684,3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200 930,1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268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2 437 200,3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2 948 760,1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2 291 588,4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Лобня"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87 777,0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«Транспортная система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94 183,9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"Муниципальное управление"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324 483,0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330 713,4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338 713,4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282 569,3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293 569,3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«Жилище»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611 190,6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4 096 894,9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3 467 918,4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непрограммных расходов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39 932,6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283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4 145 147,5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3 516 171,0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</a:tbl>
          </a:graphicData>
        </a:graphic>
      </p:graphicFrame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53200" cy="9144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Расходы бюджета городского округа Лобня по муниципальным программам на 2019 год и на плановый период 2020 и 2021 годов, тыс. рублей</a:t>
            </a:r>
            <a:endParaRPr lang="ru-RU" altLang="ru-RU" sz="1700" b="1" dirty="0" smtClean="0">
              <a:solidFill>
                <a:schemeClr val="tx1"/>
              </a:solidFill>
            </a:endParaRPr>
          </a:p>
        </p:txBody>
      </p:sp>
      <p:pic>
        <p:nvPicPr>
          <p:cNvPr id="35930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1238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2438153" y="476672"/>
            <a:ext cx="6336704" cy="436786"/>
          </a:xfrm>
        </p:spPr>
        <p:txBody>
          <a:bodyPr>
            <a:no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Структура расходов бюджета по муниципальным программам</a:t>
            </a:r>
            <a:endParaRPr lang="ru-RU" altLang="ru-RU" sz="1700" b="1" dirty="0" smtClean="0">
              <a:solidFill>
                <a:schemeClr val="tx1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>
          <a:xfrm>
            <a:off x="584200" y="1340768"/>
            <a:ext cx="2293938" cy="51816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- 46 бюджетных учреждений;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- 7 автономных учреждений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59832" y="1340768"/>
            <a:ext cx="5857875" cy="5213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оказание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выполнение работ и (или) исполнение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в целях обеспечения реализации предусмотренных законодательством Российской Федерации полномочий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финансовое обеспечение деятельности которого осуществляется за счет средств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бюджетной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сметы.</a:t>
            </a:r>
          </a:p>
          <a:p>
            <a:pPr>
              <a:defRPr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созданная органом исполнительной власти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>
              <a:defRPr/>
            </a:pP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 созданная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для выполнения работ, оказания услуг в целях осуществления предусмотренных законодательством Российской Федерации полномочий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в сферах науки, образования, здравоохранения, культуры, социальной защиты, занятости населения, физической культуры и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5508240"/>
              </p:ext>
            </p:extLst>
          </p:nvPr>
        </p:nvGraphicFramePr>
        <p:xfrm>
          <a:off x="3275856" y="1415852"/>
          <a:ext cx="4924301" cy="544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573026" y="4118622"/>
            <a:ext cx="2423571" cy="2432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611460" y="1452985"/>
            <a:ext cx="2346703" cy="2433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6475" y="1484313"/>
            <a:ext cx="8137525" cy="431800"/>
          </a:xfrm>
        </p:spPr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2019 году запланированы в объеме 2 452 007,3 тыс. рублей</a:t>
            </a:r>
          </a:p>
        </p:txBody>
      </p:sp>
      <p:grpSp>
        <p:nvGrpSpPr>
          <p:cNvPr id="39939" name="Группа 3"/>
          <p:cNvGrpSpPr>
            <a:grpSpLocks/>
          </p:cNvGrpSpPr>
          <p:nvPr/>
        </p:nvGrpSpPr>
        <p:grpSpPr bwMode="auto">
          <a:xfrm>
            <a:off x="551781" y="2159491"/>
            <a:ext cx="7977187" cy="4381255"/>
            <a:chOff x="544761" y="1530592"/>
            <a:chExt cx="7977446" cy="3920305"/>
          </a:xfrm>
        </p:grpSpPr>
        <p:sp>
          <p:nvSpPr>
            <p:cNvPr id="5" name="Полилиния 4"/>
            <p:cNvSpPr/>
            <p:nvPr/>
          </p:nvSpPr>
          <p:spPr>
            <a:xfrm>
              <a:off x="1828800" y="1530592"/>
              <a:ext cx="5791199" cy="346955"/>
            </a:xfrm>
            <a:custGeom>
              <a:avLst/>
              <a:gdLst>
                <a:gd name="connsiteX0" fmla="*/ 0 w 4148697"/>
                <a:gd name="connsiteY0" fmla="*/ 0 h 693909"/>
                <a:gd name="connsiteX1" fmla="*/ 4148697 w 4148697"/>
                <a:gd name="connsiteY1" fmla="*/ 0 h 693909"/>
                <a:gd name="connsiteX2" fmla="*/ 4148697 w 4148697"/>
                <a:gd name="connsiteY2" fmla="*/ 693909 h 693909"/>
                <a:gd name="connsiteX3" fmla="*/ 0 w 4148697"/>
                <a:gd name="connsiteY3" fmla="*/ 693909 h 693909"/>
                <a:gd name="connsiteX4" fmla="*/ 0 w 4148697"/>
                <a:gd name="connsiteY4" fmla="*/ 0 h 69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697" h="693909">
                  <a:moveTo>
                    <a:pt x="0" y="0"/>
                  </a:moveTo>
                  <a:lnTo>
                    <a:pt x="4148697" y="0"/>
                  </a:lnTo>
                  <a:lnTo>
                    <a:pt x="4148697" y="693909"/>
                  </a:lnTo>
                  <a:lnTo>
                    <a:pt x="0" y="693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860" tIns="11430" rIns="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Оказание услуг в сфере образования осуществляют: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927870" y="2086648"/>
              <a:ext cx="3496723" cy="766968"/>
            </a:xfrm>
            <a:custGeom>
              <a:avLst/>
              <a:gdLst>
                <a:gd name="connsiteX0" fmla="*/ 0 w 3496723"/>
                <a:gd name="connsiteY0" fmla="*/ 547670 h 547670"/>
                <a:gd name="connsiteX1" fmla="*/ 1201999 w 3496723"/>
                <a:gd name="connsiteY1" fmla="*/ 547670 h 547670"/>
                <a:gd name="connsiteX2" fmla="*/ 1311272 w 3496723"/>
                <a:gd name="connsiteY2" fmla="*/ 524850 h 547670"/>
                <a:gd name="connsiteX3" fmla="*/ 1201999 w 3496723"/>
                <a:gd name="connsiteY3" fmla="*/ 502030 h 547670"/>
                <a:gd name="connsiteX4" fmla="*/ 983453 w 3496723"/>
                <a:gd name="connsiteY4" fmla="*/ 502030 h 547670"/>
                <a:gd name="connsiteX5" fmla="*/ 874180 w 3496723"/>
                <a:gd name="connsiteY5" fmla="*/ 479210 h 547670"/>
                <a:gd name="connsiteX6" fmla="*/ 983453 w 3496723"/>
                <a:gd name="connsiteY6" fmla="*/ 456390 h 547670"/>
                <a:gd name="connsiteX7" fmla="*/ 2513270 w 3496723"/>
                <a:gd name="connsiteY7" fmla="*/ 456390 h 547670"/>
                <a:gd name="connsiteX8" fmla="*/ 2622543 w 3496723"/>
                <a:gd name="connsiteY8" fmla="*/ 479210 h 547670"/>
                <a:gd name="connsiteX9" fmla="*/ 2513270 w 3496723"/>
                <a:gd name="connsiteY9" fmla="*/ 502030 h 547670"/>
                <a:gd name="connsiteX10" fmla="*/ 2294724 w 3496723"/>
                <a:gd name="connsiteY10" fmla="*/ 502030 h 547670"/>
                <a:gd name="connsiteX11" fmla="*/ 2185451 w 3496723"/>
                <a:gd name="connsiteY11" fmla="*/ 524850 h 547670"/>
                <a:gd name="connsiteX12" fmla="*/ 2294724 w 3496723"/>
                <a:gd name="connsiteY12" fmla="*/ 547670 h 547670"/>
                <a:gd name="connsiteX13" fmla="*/ 3496723 w 3496723"/>
                <a:gd name="connsiteY13" fmla="*/ 547670 h 547670"/>
                <a:gd name="connsiteX14" fmla="*/ 3059633 w 3496723"/>
                <a:gd name="connsiteY14" fmla="*/ 319475 h 547670"/>
                <a:gd name="connsiteX15" fmla="*/ 3496723 w 3496723"/>
                <a:gd name="connsiteY15" fmla="*/ 91280 h 547670"/>
                <a:gd name="connsiteX16" fmla="*/ 2622542 w 3496723"/>
                <a:gd name="connsiteY16" fmla="*/ 91280 h 547670"/>
                <a:gd name="connsiteX17" fmla="*/ 2622542 w 3496723"/>
                <a:gd name="connsiteY17" fmla="*/ 22820 h 547670"/>
                <a:gd name="connsiteX18" fmla="*/ 2513269 w 3496723"/>
                <a:gd name="connsiteY18" fmla="*/ 0 h 547670"/>
                <a:gd name="connsiteX19" fmla="*/ 983453 w 3496723"/>
                <a:gd name="connsiteY19" fmla="*/ 0 h 547670"/>
                <a:gd name="connsiteX20" fmla="*/ 874180 w 3496723"/>
                <a:gd name="connsiteY20" fmla="*/ 22820 h 547670"/>
                <a:gd name="connsiteX21" fmla="*/ 874181 w 3496723"/>
                <a:gd name="connsiteY21" fmla="*/ 91280 h 547670"/>
                <a:gd name="connsiteX22" fmla="*/ 0 w 3496723"/>
                <a:gd name="connsiteY22" fmla="*/ 91280 h 547670"/>
                <a:gd name="connsiteX23" fmla="*/ 437090 w 3496723"/>
                <a:gd name="connsiteY23" fmla="*/ 319475 h 547670"/>
                <a:gd name="connsiteX24" fmla="*/ 0 w 3496723"/>
                <a:gd name="connsiteY24" fmla="*/ 547670 h 547670"/>
                <a:gd name="connsiteX0" fmla="*/ 1311271 w 3496723"/>
                <a:gd name="connsiteY0" fmla="*/ 524850 h 547670"/>
                <a:gd name="connsiteX1" fmla="*/ 1201998 w 3496723"/>
                <a:gd name="connsiteY1" fmla="*/ 502030 h 547670"/>
                <a:gd name="connsiteX2" fmla="*/ 983453 w 3496723"/>
                <a:gd name="connsiteY2" fmla="*/ 502030 h 547670"/>
                <a:gd name="connsiteX3" fmla="*/ 874180 w 3496723"/>
                <a:gd name="connsiteY3" fmla="*/ 479210 h 547670"/>
                <a:gd name="connsiteX4" fmla="*/ 983453 w 3496723"/>
                <a:gd name="connsiteY4" fmla="*/ 456390 h 547670"/>
                <a:gd name="connsiteX5" fmla="*/ 1311271 w 3496723"/>
                <a:gd name="connsiteY5" fmla="*/ 456390 h 547670"/>
                <a:gd name="connsiteX6" fmla="*/ 1311271 w 3496723"/>
                <a:gd name="connsiteY6" fmla="*/ 524850 h 547670"/>
                <a:gd name="connsiteX7" fmla="*/ 2185452 w 3496723"/>
                <a:gd name="connsiteY7" fmla="*/ 524850 h 547670"/>
                <a:gd name="connsiteX8" fmla="*/ 2294725 w 3496723"/>
                <a:gd name="connsiteY8" fmla="*/ 502030 h 547670"/>
                <a:gd name="connsiteX9" fmla="*/ 2513270 w 3496723"/>
                <a:gd name="connsiteY9" fmla="*/ 502030 h 547670"/>
                <a:gd name="connsiteX10" fmla="*/ 2622543 w 3496723"/>
                <a:gd name="connsiteY10" fmla="*/ 479210 h 547670"/>
                <a:gd name="connsiteX11" fmla="*/ 2513270 w 3496723"/>
                <a:gd name="connsiteY11" fmla="*/ 456390 h 547670"/>
                <a:gd name="connsiteX12" fmla="*/ 2185452 w 3496723"/>
                <a:gd name="connsiteY12" fmla="*/ 456390 h 547670"/>
                <a:gd name="connsiteX13" fmla="*/ 2185452 w 3496723"/>
                <a:gd name="connsiteY13" fmla="*/ 524850 h 547670"/>
                <a:gd name="connsiteX0" fmla="*/ 0 w 3496723"/>
                <a:gd name="connsiteY0" fmla="*/ 547670 h 547670"/>
                <a:gd name="connsiteX1" fmla="*/ 437090 w 3496723"/>
                <a:gd name="connsiteY1" fmla="*/ 319475 h 547670"/>
                <a:gd name="connsiteX2" fmla="*/ 0 w 3496723"/>
                <a:gd name="connsiteY2" fmla="*/ 91280 h 547670"/>
                <a:gd name="connsiteX3" fmla="*/ 874181 w 3496723"/>
                <a:gd name="connsiteY3" fmla="*/ 91280 h 547670"/>
                <a:gd name="connsiteX4" fmla="*/ 874181 w 3496723"/>
                <a:gd name="connsiteY4" fmla="*/ 22820 h 547670"/>
                <a:gd name="connsiteX5" fmla="*/ 983454 w 3496723"/>
                <a:gd name="connsiteY5" fmla="*/ 0 h 547670"/>
                <a:gd name="connsiteX6" fmla="*/ 2513270 w 3496723"/>
                <a:gd name="connsiteY6" fmla="*/ 0 h 547670"/>
                <a:gd name="connsiteX7" fmla="*/ 2622543 w 3496723"/>
                <a:gd name="connsiteY7" fmla="*/ 22820 h 547670"/>
                <a:gd name="connsiteX8" fmla="*/ 2622542 w 3496723"/>
                <a:gd name="connsiteY8" fmla="*/ 91280 h 547670"/>
                <a:gd name="connsiteX9" fmla="*/ 2622542 w 3496723"/>
                <a:gd name="connsiteY9" fmla="*/ 91280 h 547670"/>
                <a:gd name="connsiteX10" fmla="*/ 3496723 w 3496723"/>
                <a:gd name="connsiteY10" fmla="*/ 91280 h 547670"/>
                <a:gd name="connsiteX11" fmla="*/ 3059633 w 3496723"/>
                <a:gd name="connsiteY11" fmla="*/ 319475 h 547670"/>
                <a:gd name="connsiteX12" fmla="*/ 3496723 w 3496723"/>
                <a:gd name="connsiteY12" fmla="*/ 547670 h 547670"/>
                <a:gd name="connsiteX13" fmla="*/ 2294724 w 3496723"/>
                <a:gd name="connsiteY13" fmla="*/ 547670 h 547670"/>
                <a:gd name="connsiteX14" fmla="*/ 2185451 w 3496723"/>
                <a:gd name="connsiteY14" fmla="*/ 524850 h 547670"/>
                <a:gd name="connsiteX15" fmla="*/ 2294724 w 3496723"/>
                <a:gd name="connsiteY15" fmla="*/ 502030 h 547670"/>
                <a:gd name="connsiteX16" fmla="*/ 2513270 w 3496723"/>
                <a:gd name="connsiteY16" fmla="*/ 502030 h 547670"/>
                <a:gd name="connsiteX17" fmla="*/ 2622543 w 3496723"/>
                <a:gd name="connsiteY17" fmla="*/ 479210 h 547670"/>
                <a:gd name="connsiteX18" fmla="*/ 2513270 w 3496723"/>
                <a:gd name="connsiteY18" fmla="*/ 456390 h 547670"/>
                <a:gd name="connsiteX19" fmla="*/ 983453 w 3496723"/>
                <a:gd name="connsiteY19" fmla="*/ 456390 h 547670"/>
                <a:gd name="connsiteX20" fmla="*/ 874180 w 3496723"/>
                <a:gd name="connsiteY20" fmla="*/ 479210 h 547670"/>
                <a:gd name="connsiteX21" fmla="*/ 983453 w 3496723"/>
                <a:gd name="connsiteY21" fmla="*/ 502030 h 547670"/>
                <a:gd name="connsiteX22" fmla="*/ 1201999 w 3496723"/>
                <a:gd name="connsiteY22" fmla="*/ 502030 h 547670"/>
                <a:gd name="connsiteX23" fmla="*/ 1311272 w 3496723"/>
                <a:gd name="connsiteY23" fmla="*/ 524850 h 547670"/>
                <a:gd name="connsiteX24" fmla="*/ 1201999 w 3496723"/>
                <a:gd name="connsiteY24" fmla="*/ 547670 h 547670"/>
                <a:gd name="connsiteX25" fmla="*/ 0 w 3496723"/>
                <a:gd name="connsiteY25" fmla="*/ 547670 h 547670"/>
                <a:gd name="connsiteX26" fmla="*/ 1311271 w 3496723"/>
                <a:gd name="connsiteY26" fmla="*/ 456390 h 547670"/>
                <a:gd name="connsiteX27" fmla="*/ 1311271 w 3496723"/>
                <a:gd name="connsiteY27" fmla="*/ 524850 h 547670"/>
                <a:gd name="connsiteX28" fmla="*/ 2185452 w 3496723"/>
                <a:gd name="connsiteY28" fmla="*/ 524850 h 547670"/>
                <a:gd name="connsiteX29" fmla="*/ 2185452 w 3496723"/>
                <a:gd name="connsiteY29" fmla="*/ 456390 h 547670"/>
                <a:gd name="connsiteX30" fmla="*/ 874181 w 3496723"/>
                <a:gd name="connsiteY30" fmla="*/ 479210 h 547670"/>
                <a:gd name="connsiteX31" fmla="*/ 874181 w 3496723"/>
                <a:gd name="connsiteY31" fmla="*/ 91280 h 547670"/>
                <a:gd name="connsiteX32" fmla="*/ 2622542 w 3496723"/>
                <a:gd name="connsiteY32" fmla="*/ 91280 h 547670"/>
                <a:gd name="connsiteX33" fmla="*/ 2622542 w 3496723"/>
                <a:gd name="connsiteY33" fmla="*/ 479210 h 5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6723" h="547670" stroke="0" extrusionOk="0">
                  <a:moveTo>
                    <a:pt x="0" y="547670"/>
                  </a:moveTo>
                  <a:lnTo>
                    <a:pt x="1201999" y="547670"/>
                  </a:lnTo>
                  <a:cubicBezTo>
                    <a:pt x="1262349" y="547670"/>
                    <a:pt x="1311272" y="537453"/>
                    <a:pt x="1311272" y="524850"/>
                  </a:cubicBezTo>
                  <a:cubicBezTo>
                    <a:pt x="1311272" y="512247"/>
                    <a:pt x="1262349" y="502030"/>
                    <a:pt x="1201999" y="502030"/>
                  </a:cubicBezTo>
                  <a:lnTo>
                    <a:pt x="983453" y="502030"/>
                  </a:lnTo>
                  <a:cubicBezTo>
                    <a:pt x="923103" y="502030"/>
                    <a:pt x="874180" y="491813"/>
                    <a:pt x="874180" y="479210"/>
                  </a:cubicBezTo>
                  <a:cubicBezTo>
                    <a:pt x="874180" y="466607"/>
                    <a:pt x="923103" y="456390"/>
                    <a:pt x="983453" y="456390"/>
                  </a:cubicBezTo>
                  <a:lnTo>
                    <a:pt x="2513270" y="456390"/>
                  </a:lnTo>
                  <a:cubicBezTo>
                    <a:pt x="2573620" y="456390"/>
                    <a:pt x="2622543" y="466607"/>
                    <a:pt x="2622543" y="479210"/>
                  </a:cubicBezTo>
                  <a:cubicBezTo>
                    <a:pt x="2622543" y="491813"/>
                    <a:pt x="2573620" y="502030"/>
                    <a:pt x="2513270" y="502030"/>
                  </a:cubicBezTo>
                  <a:lnTo>
                    <a:pt x="2294724" y="502030"/>
                  </a:lnTo>
                  <a:cubicBezTo>
                    <a:pt x="2234374" y="502030"/>
                    <a:pt x="2185451" y="512247"/>
                    <a:pt x="2185451" y="524850"/>
                  </a:cubicBezTo>
                  <a:cubicBezTo>
                    <a:pt x="2185451" y="537453"/>
                    <a:pt x="2234374" y="547670"/>
                    <a:pt x="2294724" y="547670"/>
                  </a:cubicBezTo>
                  <a:lnTo>
                    <a:pt x="3496723" y="547670"/>
                  </a:lnTo>
                  <a:lnTo>
                    <a:pt x="3059633" y="319475"/>
                  </a:lnTo>
                  <a:lnTo>
                    <a:pt x="3496723" y="91280"/>
                  </a:lnTo>
                  <a:lnTo>
                    <a:pt x="2622542" y="91280"/>
                  </a:lnTo>
                  <a:lnTo>
                    <a:pt x="2622542" y="22820"/>
                  </a:lnTo>
                  <a:cubicBezTo>
                    <a:pt x="2622542" y="10217"/>
                    <a:pt x="2573619" y="0"/>
                    <a:pt x="2513269" y="0"/>
                  </a:cubicBezTo>
                  <a:lnTo>
                    <a:pt x="983453" y="0"/>
                  </a:lnTo>
                  <a:cubicBezTo>
                    <a:pt x="923103" y="0"/>
                    <a:pt x="874180" y="10217"/>
                    <a:pt x="874180" y="22820"/>
                  </a:cubicBezTo>
                  <a:cubicBezTo>
                    <a:pt x="874180" y="45640"/>
                    <a:pt x="874181" y="68460"/>
                    <a:pt x="874181" y="91280"/>
                  </a:cubicBezTo>
                  <a:lnTo>
                    <a:pt x="0" y="91280"/>
                  </a:lnTo>
                  <a:lnTo>
                    <a:pt x="437090" y="319475"/>
                  </a:lnTo>
                  <a:lnTo>
                    <a:pt x="0" y="547670"/>
                  </a:lnTo>
                  <a:close/>
                </a:path>
                <a:path w="3496723" h="547670" fill="darkenLess" stroke="0" extrusionOk="0">
                  <a:moveTo>
                    <a:pt x="1311271" y="524850"/>
                  </a:moveTo>
                  <a:lnTo>
                    <a:pt x="1201998" y="502030"/>
                  </a:lnTo>
                  <a:lnTo>
                    <a:pt x="983453" y="502030"/>
                  </a:lnTo>
                  <a:cubicBezTo>
                    <a:pt x="923103" y="502030"/>
                    <a:pt x="874180" y="491813"/>
                    <a:pt x="874180" y="479210"/>
                  </a:cubicBezTo>
                  <a:cubicBezTo>
                    <a:pt x="874180" y="466607"/>
                    <a:pt x="923103" y="456390"/>
                    <a:pt x="983453" y="456390"/>
                  </a:cubicBezTo>
                  <a:lnTo>
                    <a:pt x="1311271" y="456390"/>
                  </a:lnTo>
                  <a:lnTo>
                    <a:pt x="1311271" y="524850"/>
                  </a:lnTo>
                  <a:close/>
                  <a:moveTo>
                    <a:pt x="2185452" y="524850"/>
                  </a:moveTo>
                  <a:cubicBezTo>
                    <a:pt x="2185452" y="512247"/>
                    <a:pt x="2234375" y="502030"/>
                    <a:pt x="2294725" y="502030"/>
                  </a:cubicBezTo>
                  <a:lnTo>
                    <a:pt x="2513270" y="502030"/>
                  </a:lnTo>
                  <a:cubicBezTo>
                    <a:pt x="2573620" y="502030"/>
                    <a:pt x="2622543" y="491813"/>
                    <a:pt x="2622543" y="479210"/>
                  </a:cubicBezTo>
                  <a:cubicBezTo>
                    <a:pt x="2622543" y="466607"/>
                    <a:pt x="2573620" y="456390"/>
                    <a:pt x="2513270" y="456390"/>
                  </a:cubicBezTo>
                  <a:lnTo>
                    <a:pt x="2185452" y="456390"/>
                  </a:lnTo>
                  <a:lnTo>
                    <a:pt x="2185452" y="524850"/>
                  </a:lnTo>
                  <a:close/>
                </a:path>
                <a:path w="3496723" h="547670" fill="none" extrusionOk="0">
                  <a:moveTo>
                    <a:pt x="0" y="547670"/>
                  </a:moveTo>
                  <a:lnTo>
                    <a:pt x="437090" y="319475"/>
                  </a:lnTo>
                  <a:lnTo>
                    <a:pt x="0" y="91280"/>
                  </a:lnTo>
                  <a:lnTo>
                    <a:pt x="874181" y="91280"/>
                  </a:lnTo>
                  <a:lnTo>
                    <a:pt x="874181" y="22820"/>
                  </a:lnTo>
                  <a:cubicBezTo>
                    <a:pt x="874181" y="10217"/>
                    <a:pt x="923104" y="0"/>
                    <a:pt x="983454" y="0"/>
                  </a:cubicBezTo>
                  <a:lnTo>
                    <a:pt x="2513270" y="0"/>
                  </a:lnTo>
                  <a:cubicBezTo>
                    <a:pt x="2573620" y="0"/>
                    <a:pt x="2622543" y="10217"/>
                    <a:pt x="2622543" y="22820"/>
                  </a:cubicBezTo>
                  <a:cubicBezTo>
                    <a:pt x="2622543" y="45640"/>
                    <a:pt x="2622542" y="68460"/>
                    <a:pt x="2622542" y="91280"/>
                  </a:cubicBezTo>
                  <a:lnTo>
                    <a:pt x="2622542" y="91280"/>
                  </a:lnTo>
                  <a:lnTo>
                    <a:pt x="3496723" y="91280"/>
                  </a:lnTo>
                  <a:lnTo>
                    <a:pt x="3059633" y="319475"/>
                  </a:lnTo>
                  <a:lnTo>
                    <a:pt x="3496723" y="547670"/>
                  </a:lnTo>
                  <a:lnTo>
                    <a:pt x="2294724" y="547670"/>
                  </a:lnTo>
                  <a:cubicBezTo>
                    <a:pt x="2234374" y="547670"/>
                    <a:pt x="2185451" y="537453"/>
                    <a:pt x="2185451" y="524850"/>
                  </a:cubicBezTo>
                  <a:cubicBezTo>
                    <a:pt x="2185451" y="512247"/>
                    <a:pt x="2234374" y="502030"/>
                    <a:pt x="2294724" y="502030"/>
                  </a:cubicBezTo>
                  <a:lnTo>
                    <a:pt x="2513270" y="502030"/>
                  </a:lnTo>
                  <a:cubicBezTo>
                    <a:pt x="2573620" y="502030"/>
                    <a:pt x="2622543" y="491813"/>
                    <a:pt x="2622543" y="479210"/>
                  </a:cubicBezTo>
                  <a:cubicBezTo>
                    <a:pt x="2622543" y="466607"/>
                    <a:pt x="2573620" y="456390"/>
                    <a:pt x="2513270" y="456390"/>
                  </a:cubicBezTo>
                  <a:lnTo>
                    <a:pt x="983453" y="456390"/>
                  </a:lnTo>
                  <a:cubicBezTo>
                    <a:pt x="923103" y="456390"/>
                    <a:pt x="874180" y="466607"/>
                    <a:pt x="874180" y="479210"/>
                  </a:cubicBezTo>
                  <a:cubicBezTo>
                    <a:pt x="874180" y="491813"/>
                    <a:pt x="923103" y="502030"/>
                    <a:pt x="983453" y="502030"/>
                  </a:cubicBezTo>
                  <a:lnTo>
                    <a:pt x="1201999" y="502030"/>
                  </a:lnTo>
                  <a:cubicBezTo>
                    <a:pt x="1262349" y="502030"/>
                    <a:pt x="1311272" y="512247"/>
                    <a:pt x="1311272" y="524850"/>
                  </a:cubicBezTo>
                  <a:cubicBezTo>
                    <a:pt x="1311272" y="537453"/>
                    <a:pt x="1262349" y="547670"/>
                    <a:pt x="1201999" y="547670"/>
                  </a:cubicBezTo>
                  <a:lnTo>
                    <a:pt x="0" y="547670"/>
                  </a:lnTo>
                  <a:close/>
                  <a:moveTo>
                    <a:pt x="1311271" y="456390"/>
                  </a:moveTo>
                  <a:lnTo>
                    <a:pt x="1311271" y="524850"/>
                  </a:lnTo>
                  <a:moveTo>
                    <a:pt x="2185452" y="524850"/>
                  </a:moveTo>
                  <a:lnTo>
                    <a:pt x="2185452" y="456390"/>
                  </a:lnTo>
                  <a:moveTo>
                    <a:pt x="874181" y="479210"/>
                  </a:moveTo>
                  <a:lnTo>
                    <a:pt x="874181" y="91280"/>
                  </a:lnTo>
                  <a:moveTo>
                    <a:pt x="2622542" y="91280"/>
                  </a:moveTo>
                  <a:lnTo>
                    <a:pt x="2622542" y="479210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9581" tIns="12700" rIns="874181" bIns="103980" spcCol="1270" anchorCtr="1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19</a:t>
              </a:r>
              <a:r>
                <a:rPr lang="ru-RU" sz="2000" dirty="0"/>
                <a:t> дошкольных учреждений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48199" y="2795401"/>
              <a:ext cx="3597043" cy="984911"/>
            </a:xfrm>
            <a:custGeom>
              <a:avLst/>
              <a:gdLst>
                <a:gd name="connsiteX0" fmla="*/ 0 w 3597043"/>
                <a:gd name="connsiteY0" fmla="*/ 698120 h 698120"/>
                <a:gd name="connsiteX1" fmla="*/ 1236484 w 3597043"/>
                <a:gd name="connsiteY1" fmla="*/ 698120 h 698120"/>
                <a:gd name="connsiteX2" fmla="*/ 1348892 w 3597043"/>
                <a:gd name="connsiteY2" fmla="*/ 669031 h 698120"/>
                <a:gd name="connsiteX3" fmla="*/ 1236484 w 3597043"/>
                <a:gd name="connsiteY3" fmla="*/ 639942 h 698120"/>
                <a:gd name="connsiteX4" fmla="*/ 1011668 w 3597043"/>
                <a:gd name="connsiteY4" fmla="*/ 639942 h 698120"/>
                <a:gd name="connsiteX5" fmla="*/ 899260 w 3597043"/>
                <a:gd name="connsiteY5" fmla="*/ 610853 h 698120"/>
                <a:gd name="connsiteX6" fmla="*/ 1011668 w 3597043"/>
                <a:gd name="connsiteY6" fmla="*/ 581764 h 698120"/>
                <a:gd name="connsiteX7" fmla="*/ 2585375 w 3597043"/>
                <a:gd name="connsiteY7" fmla="*/ 581764 h 698120"/>
                <a:gd name="connsiteX8" fmla="*/ 2697783 w 3597043"/>
                <a:gd name="connsiteY8" fmla="*/ 610853 h 698120"/>
                <a:gd name="connsiteX9" fmla="*/ 2585375 w 3597043"/>
                <a:gd name="connsiteY9" fmla="*/ 639942 h 698120"/>
                <a:gd name="connsiteX10" fmla="*/ 2360559 w 3597043"/>
                <a:gd name="connsiteY10" fmla="*/ 639942 h 698120"/>
                <a:gd name="connsiteX11" fmla="*/ 2248151 w 3597043"/>
                <a:gd name="connsiteY11" fmla="*/ 669031 h 698120"/>
                <a:gd name="connsiteX12" fmla="*/ 2360559 w 3597043"/>
                <a:gd name="connsiteY12" fmla="*/ 698120 h 698120"/>
                <a:gd name="connsiteX13" fmla="*/ 3597043 w 3597043"/>
                <a:gd name="connsiteY13" fmla="*/ 698120 h 698120"/>
                <a:gd name="connsiteX14" fmla="*/ 3147413 w 3597043"/>
                <a:gd name="connsiteY14" fmla="*/ 407238 h 698120"/>
                <a:gd name="connsiteX15" fmla="*/ 3597043 w 3597043"/>
                <a:gd name="connsiteY15" fmla="*/ 116356 h 698120"/>
                <a:gd name="connsiteX16" fmla="*/ 2697782 w 3597043"/>
                <a:gd name="connsiteY16" fmla="*/ 116356 h 698120"/>
                <a:gd name="connsiteX17" fmla="*/ 2697782 w 3597043"/>
                <a:gd name="connsiteY17" fmla="*/ 29089 h 698120"/>
                <a:gd name="connsiteX18" fmla="*/ 2585374 w 3597043"/>
                <a:gd name="connsiteY18" fmla="*/ 0 h 698120"/>
                <a:gd name="connsiteX19" fmla="*/ 1011668 w 3597043"/>
                <a:gd name="connsiteY19" fmla="*/ 0 h 698120"/>
                <a:gd name="connsiteX20" fmla="*/ 899260 w 3597043"/>
                <a:gd name="connsiteY20" fmla="*/ 29089 h 698120"/>
                <a:gd name="connsiteX21" fmla="*/ 899261 w 3597043"/>
                <a:gd name="connsiteY21" fmla="*/ 116356 h 698120"/>
                <a:gd name="connsiteX22" fmla="*/ 0 w 3597043"/>
                <a:gd name="connsiteY22" fmla="*/ 116356 h 698120"/>
                <a:gd name="connsiteX23" fmla="*/ 449630 w 3597043"/>
                <a:gd name="connsiteY23" fmla="*/ 407238 h 698120"/>
                <a:gd name="connsiteX24" fmla="*/ 0 w 3597043"/>
                <a:gd name="connsiteY24" fmla="*/ 698120 h 698120"/>
                <a:gd name="connsiteX0" fmla="*/ 1348891 w 3597043"/>
                <a:gd name="connsiteY0" fmla="*/ 669031 h 698120"/>
                <a:gd name="connsiteX1" fmla="*/ 1236483 w 3597043"/>
                <a:gd name="connsiteY1" fmla="*/ 639942 h 698120"/>
                <a:gd name="connsiteX2" fmla="*/ 1011668 w 3597043"/>
                <a:gd name="connsiteY2" fmla="*/ 639942 h 698120"/>
                <a:gd name="connsiteX3" fmla="*/ 899260 w 3597043"/>
                <a:gd name="connsiteY3" fmla="*/ 610853 h 698120"/>
                <a:gd name="connsiteX4" fmla="*/ 1011668 w 3597043"/>
                <a:gd name="connsiteY4" fmla="*/ 581764 h 698120"/>
                <a:gd name="connsiteX5" fmla="*/ 1348891 w 3597043"/>
                <a:gd name="connsiteY5" fmla="*/ 581764 h 698120"/>
                <a:gd name="connsiteX6" fmla="*/ 1348891 w 3597043"/>
                <a:gd name="connsiteY6" fmla="*/ 669031 h 698120"/>
                <a:gd name="connsiteX7" fmla="*/ 2248152 w 3597043"/>
                <a:gd name="connsiteY7" fmla="*/ 669031 h 698120"/>
                <a:gd name="connsiteX8" fmla="*/ 2360560 w 3597043"/>
                <a:gd name="connsiteY8" fmla="*/ 639942 h 698120"/>
                <a:gd name="connsiteX9" fmla="*/ 2585375 w 3597043"/>
                <a:gd name="connsiteY9" fmla="*/ 639942 h 698120"/>
                <a:gd name="connsiteX10" fmla="*/ 2697783 w 3597043"/>
                <a:gd name="connsiteY10" fmla="*/ 610853 h 698120"/>
                <a:gd name="connsiteX11" fmla="*/ 2585375 w 3597043"/>
                <a:gd name="connsiteY11" fmla="*/ 581764 h 698120"/>
                <a:gd name="connsiteX12" fmla="*/ 2248152 w 3597043"/>
                <a:gd name="connsiteY12" fmla="*/ 581764 h 698120"/>
                <a:gd name="connsiteX13" fmla="*/ 2248152 w 3597043"/>
                <a:gd name="connsiteY13" fmla="*/ 669031 h 698120"/>
                <a:gd name="connsiteX0" fmla="*/ 0 w 3597043"/>
                <a:gd name="connsiteY0" fmla="*/ 698120 h 698120"/>
                <a:gd name="connsiteX1" fmla="*/ 449630 w 3597043"/>
                <a:gd name="connsiteY1" fmla="*/ 407238 h 698120"/>
                <a:gd name="connsiteX2" fmla="*/ 0 w 3597043"/>
                <a:gd name="connsiteY2" fmla="*/ 116356 h 698120"/>
                <a:gd name="connsiteX3" fmla="*/ 899261 w 3597043"/>
                <a:gd name="connsiteY3" fmla="*/ 116356 h 698120"/>
                <a:gd name="connsiteX4" fmla="*/ 899261 w 3597043"/>
                <a:gd name="connsiteY4" fmla="*/ 29089 h 698120"/>
                <a:gd name="connsiteX5" fmla="*/ 1011669 w 3597043"/>
                <a:gd name="connsiteY5" fmla="*/ 0 h 698120"/>
                <a:gd name="connsiteX6" fmla="*/ 2585375 w 3597043"/>
                <a:gd name="connsiteY6" fmla="*/ 0 h 698120"/>
                <a:gd name="connsiteX7" fmla="*/ 2697783 w 3597043"/>
                <a:gd name="connsiteY7" fmla="*/ 29089 h 698120"/>
                <a:gd name="connsiteX8" fmla="*/ 2697782 w 3597043"/>
                <a:gd name="connsiteY8" fmla="*/ 116356 h 698120"/>
                <a:gd name="connsiteX9" fmla="*/ 2697782 w 3597043"/>
                <a:gd name="connsiteY9" fmla="*/ 116356 h 698120"/>
                <a:gd name="connsiteX10" fmla="*/ 3597043 w 3597043"/>
                <a:gd name="connsiteY10" fmla="*/ 116356 h 698120"/>
                <a:gd name="connsiteX11" fmla="*/ 3147413 w 3597043"/>
                <a:gd name="connsiteY11" fmla="*/ 407238 h 698120"/>
                <a:gd name="connsiteX12" fmla="*/ 3597043 w 3597043"/>
                <a:gd name="connsiteY12" fmla="*/ 698120 h 698120"/>
                <a:gd name="connsiteX13" fmla="*/ 2360559 w 3597043"/>
                <a:gd name="connsiteY13" fmla="*/ 698120 h 698120"/>
                <a:gd name="connsiteX14" fmla="*/ 2248151 w 3597043"/>
                <a:gd name="connsiteY14" fmla="*/ 669031 h 698120"/>
                <a:gd name="connsiteX15" fmla="*/ 2360559 w 3597043"/>
                <a:gd name="connsiteY15" fmla="*/ 639942 h 698120"/>
                <a:gd name="connsiteX16" fmla="*/ 2585375 w 3597043"/>
                <a:gd name="connsiteY16" fmla="*/ 639942 h 698120"/>
                <a:gd name="connsiteX17" fmla="*/ 2697783 w 3597043"/>
                <a:gd name="connsiteY17" fmla="*/ 610853 h 698120"/>
                <a:gd name="connsiteX18" fmla="*/ 2585375 w 3597043"/>
                <a:gd name="connsiteY18" fmla="*/ 581764 h 698120"/>
                <a:gd name="connsiteX19" fmla="*/ 1011668 w 3597043"/>
                <a:gd name="connsiteY19" fmla="*/ 581764 h 698120"/>
                <a:gd name="connsiteX20" fmla="*/ 899260 w 3597043"/>
                <a:gd name="connsiteY20" fmla="*/ 610853 h 698120"/>
                <a:gd name="connsiteX21" fmla="*/ 1011668 w 3597043"/>
                <a:gd name="connsiteY21" fmla="*/ 639942 h 698120"/>
                <a:gd name="connsiteX22" fmla="*/ 1236484 w 3597043"/>
                <a:gd name="connsiteY22" fmla="*/ 639942 h 698120"/>
                <a:gd name="connsiteX23" fmla="*/ 1348892 w 3597043"/>
                <a:gd name="connsiteY23" fmla="*/ 669031 h 698120"/>
                <a:gd name="connsiteX24" fmla="*/ 1236484 w 3597043"/>
                <a:gd name="connsiteY24" fmla="*/ 698120 h 698120"/>
                <a:gd name="connsiteX25" fmla="*/ 0 w 3597043"/>
                <a:gd name="connsiteY25" fmla="*/ 698120 h 698120"/>
                <a:gd name="connsiteX26" fmla="*/ 1348891 w 3597043"/>
                <a:gd name="connsiteY26" fmla="*/ 581764 h 698120"/>
                <a:gd name="connsiteX27" fmla="*/ 1348891 w 3597043"/>
                <a:gd name="connsiteY27" fmla="*/ 669031 h 698120"/>
                <a:gd name="connsiteX28" fmla="*/ 2248152 w 3597043"/>
                <a:gd name="connsiteY28" fmla="*/ 669031 h 698120"/>
                <a:gd name="connsiteX29" fmla="*/ 2248152 w 3597043"/>
                <a:gd name="connsiteY29" fmla="*/ 581764 h 698120"/>
                <a:gd name="connsiteX30" fmla="*/ 899261 w 3597043"/>
                <a:gd name="connsiteY30" fmla="*/ 610853 h 698120"/>
                <a:gd name="connsiteX31" fmla="*/ 899261 w 3597043"/>
                <a:gd name="connsiteY31" fmla="*/ 116356 h 698120"/>
                <a:gd name="connsiteX32" fmla="*/ 2697782 w 3597043"/>
                <a:gd name="connsiteY32" fmla="*/ 116356 h 698120"/>
                <a:gd name="connsiteX33" fmla="*/ 2697782 w 3597043"/>
                <a:gd name="connsiteY33" fmla="*/ 610853 h 6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97043" h="698120" stroke="0" extrusionOk="0">
                  <a:moveTo>
                    <a:pt x="0" y="698120"/>
                  </a:moveTo>
                  <a:lnTo>
                    <a:pt x="1236484" y="698120"/>
                  </a:lnTo>
                  <a:cubicBezTo>
                    <a:pt x="1298565" y="698120"/>
                    <a:pt x="1348892" y="685096"/>
                    <a:pt x="1348892" y="669031"/>
                  </a:cubicBezTo>
                  <a:cubicBezTo>
                    <a:pt x="1348892" y="652966"/>
                    <a:pt x="1298565" y="639942"/>
                    <a:pt x="1236484" y="639942"/>
                  </a:cubicBezTo>
                  <a:lnTo>
                    <a:pt x="1011668" y="639942"/>
                  </a:lnTo>
                  <a:cubicBezTo>
                    <a:pt x="949587" y="639942"/>
                    <a:pt x="899260" y="626918"/>
                    <a:pt x="899260" y="610853"/>
                  </a:cubicBezTo>
                  <a:cubicBezTo>
                    <a:pt x="899260" y="594788"/>
                    <a:pt x="949587" y="581764"/>
                    <a:pt x="1011668" y="581764"/>
                  </a:cubicBezTo>
                  <a:lnTo>
                    <a:pt x="2585375" y="581764"/>
                  </a:lnTo>
                  <a:cubicBezTo>
                    <a:pt x="2647456" y="581764"/>
                    <a:pt x="2697783" y="594788"/>
                    <a:pt x="2697783" y="610853"/>
                  </a:cubicBezTo>
                  <a:cubicBezTo>
                    <a:pt x="2697783" y="626918"/>
                    <a:pt x="2647456" y="639942"/>
                    <a:pt x="2585375" y="639942"/>
                  </a:cubicBezTo>
                  <a:lnTo>
                    <a:pt x="2360559" y="639942"/>
                  </a:lnTo>
                  <a:cubicBezTo>
                    <a:pt x="2298478" y="639942"/>
                    <a:pt x="2248151" y="652966"/>
                    <a:pt x="2248151" y="669031"/>
                  </a:cubicBezTo>
                  <a:cubicBezTo>
                    <a:pt x="2248151" y="685096"/>
                    <a:pt x="2298478" y="698120"/>
                    <a:pt x="2360559" y="698120"/>
                  </a:cubicBezTo>
                  <a:lnTo>
                    <a:pt x="3597043" y="698120"/>
                  </a:lnTo>
                  <a:lnTo>
                    <a:pt x="3147413" y="407238"/>
                  </a:lnTo>
                  <a:lnTo>
                    <a:pt x="3597043" y="116356"/>
                  </a:lnTo>
                  <a:lnTo>
                    <a:pt x="2697782" y="116356"/>
                  </a:lnTo>
                  <a:lnTo>
                    <a:pt x="2697782" y="29089"/>
                  </a:lnTo>
                  <a:cubicBezTo>
                    <a:pt x="2697782" y="13024"/>
                    <a:pt x="2647455" y="0"/>
                    <a:pt x="2585374" y="0"/>
                  </a:cubicBezTo>
                  <a:lnTo>
                    <a:pt x="1011668" y="0"/>
                  </a:lnTo>
                  <a:cubicBezTo>
                    <a:pt x="949587" y="0"/>
                    <a:pt x="899260" y="13024"/>
                    <a:pt x="899260" y="29089"/>
                  </a:cubicBezTo>
                  <a:cubicBezTo>
                    <a:pt x="899260" y="58178"/>
                    <a:pt x="899261" y="87267"/>
                    <a:pt x="899261" y="116356"/>
                  </a:cubicBezTo>
                  <a:lnTo>
                    <a:pt x="0" y="116356"/>
                  </a:lnTo>
                  <a:lnTo>
                    <a:pt x="449630" y="407238"/>
                  </a:lnTo>
                  <a:lnTo>
                    <a:pt x="0" y="698120"/>
                  </a:lnTo>
                  <a:close/>
                </a:path>
                <a:path w="3597043" h="698120" fill="darkenLess" stroke="0" extrusionOk="0">
                  <a:moveTo>
                    <a:pt x="1348891" y="669031"/>
                  </a:moveTo>
                  <a:cubicBezTo>
                    <a:pt x="1348891" y="652966"/>
                    <a:pt x="1298564" y="639942"/>
                    <a:pt x="1236483" y="639942"/>
                  </a:cubicBezTo>
                  <a:lnTo>
                    <a:pt x="1011668" y="639942"/>
                  </a:lnTo>
                  <a:cubicBezTo>
                    <a:pt x="949587" y="639942"/>
                    <a:pt x="899260" y="626918"/>
                    <a:pt x="899260" y="610853"/>
                  </a:cubicBezTo>
                  <a:cubicBezTo>
                    <a:pt x="899260" y="594788"/>
                    <a:pt x="949587" y="581764"/>
                    <a:pt x="1011668" y="581764"/>
                  </a:cubicBezTo>
                  <a:lnTo>
                    <a:pt x="1348891" y="581764"/>
                  </a:lnTo>
                  <a:lnTo>
                    <a:pt x="1348891" y="669031"/>
                  </a:lnTo>
                  <a:close/>
                  <a:moveTo>
                    <a:pt x="2248152" y="669031"/>
                  </a:moveTo>
                  <a:cubicBezTo>
                    <a:pt x="2248152" y="652966"/>
                    <a:pt x="2298479" y="639942"/>
                    <a:pt x="2360560" y="639942"/>
                  </a:cubicBezTo>
                  <a:lnTo>
                    <a:pt x="2585375" y="639942"/>
                  </a:lnTo>
                  <a:cubicBezTo>
                    <a:pt x="2647456" y="639942"/>
                    <a:pt x="2697783" y="626918"/>
                    <a:pt x="2697783" y="610853"/>
                  </a:cubicBezTo>
                  <a:cubicBezTo>
                    <a:pt x="2697783" y="594788"/>
                    <a:pt x="2647456" y="581764"/>
                    <a:pt x="2585375" y="581764"/>
                  </a:cubicBezTo>
                  <a:lnTo>
                    <a:pt x="2248152" y="581764"/>
                  </a:lnTo>
                  <a:lnTo>
                    <a:pt x="2248152" y="669031"/>
                  </a:lnTo>
                  <a:close/>
                </a:path>
                <a:path w="3597043" h="698120" fill="none" extrusionOk="0">
                  <a:moveTo>
                    <a:pt x="0" y="698120"/>
                  </a:moveTo>
                  <a:lnTo>
                    <a:pt x="449630" y="407238"/>
                  </a:lnTo>
                  <a:lnTo>
                    <a:pt x="0" y="116356"/>
                  </a:lnTo>
                  <a:lnTo>
                    <a:pt x="899261" y="116356"/>
                  </a:lnTo>
                  <a:lnTo>
                    <a:pt x="899261" y="29089"/>
                  </a:lnTo>
                  <a:cubicBezTo>
                    <a:pt x="899261" y="13024"/>
                    <a:pt x="949588" y="0"/>
                    <a:pt x="1011669" y="0"/>
                  </a:cubicBezTo>
                  <a:lnTo>
                    <a:pt x="2585375" y="0"/>
                  </a:lnTo>
                  <a:cubicBezTo>
                    <a:pt x="2647456" y="0"/>
                    <a:pt x="2697783" y="13024"/>
                    <a:pt x="2697783" y="29089"/>
                  </a:cubicBezTo>
                  <a:cubicBezTo>
                    <a:pt x="2697783" y="58178"/>
                    <a:pt x="2697782" y="87267"/>
                    <a:pt x="2697782" y="116356"/>
                  </a:cubicBezTo>
                  <a:lnTo>
                    <a:pt x="2697782" y="116356"/>
                  </a:lnTo>
                  <a:lnTo>
                    <a:pt x="3597043" y="116356"/>
                  </a:lnTo>
                  <a:lnTo>
                    <a:pt x="3147413" y="407238"/>
                  </a:lnTo>
                  <a:lnTo>
                    <a:pt x="3597043" y="698120"/>
                  </a:lnTo>
                  <a:lnTo>
                    <a:pt x="2360559" y="698120"/>
                  </a:lnTo>
                  <a:cubicBezTo>
                    <a:pt x="2298478" y="698120"/>
                    <a:pt x="2248151" y="685096"/>
                    <a:pt x="2248151" y="669031"/>
                  </a:cubicBezTo>
                  <a:cubicBezTo>
                    <a:pt x="2248151" y="652966"/>
                    <a:pt x="2298478" y="639942"/>
                    <a:pt x="2360559" y="639942"/>
                  </a:cubicBezTo>
                  <a:lnTo>
                    <a:pt x="2585375" y="639942"/>
                  </a:lnTo>
                  <a:cubicBezTo>
                    <a:pt x="2647456" y="639942"/>
                    <a:pt x="2697783" y="626918"/>
                    <a:pt x="2697783" y="610853"/>
                  </a:cubicBezTo>
                  <a:cubicBezTo>
                    <a:pt x="2697783" y="594788"/>
                    <a:pt x="2647456" y="581764"/>
                    <a:pt x="2585375" y="581764"/>
                  </a:cubicBezTo>
                  <a:lnTo>
                    <a:pt x="1011668" y="581764"/>
                  </a:lnTo>
                  <a:cubicBezTo>
                    <a:pt x="949587" y="581764"/>
                    <a:pt x="899260" y="594788"/>
                    <a:pt x="899260" y="610853"/>
                  </a:cubicBezTo>
                  <a:cubicBezTo>
                    <a:pt x="899260" y="626918"/>
                    <a:pt x="949587" y="639942"/>
                    <a:pt x="1011668" y="639942"/>
                  </a:cubicBezTo>
                  <a:lnTo>
                    <a:pt x="1236484" y="639942"/>
                  </a:lnTo>
                  <a:cubicBezTo>
                    <a:pt x="1298565" y="639942"/>
                    <a:pt x="1348892" y="652966"/>
                    <a:pt x="1348892" y="669031"/>
                  </a:cubicBezTo>
                  <a:cubicBezTo>
                    <a:pt x="1348892" y="685096"/>
                    <a:pt x="1298565" y="698120"/>
                    <a:pt x="1236484" y="698120"/>
                  </a:cubicBezTo>
                  <a:lnTo>
                    <a:pt x="0" y="698120"/>
                  </a:lnTo>
                  <a:close/>
                  <a:moveTo>
                    <a:pt x="1348891" y="581764"/>
                  </a:moveTo>
                  <a:lnTo>
                    <a:pt x="1348891" y="669031"/>
                  </a:lnTo>
                  <a:moveTo>
                    <a:pt x="2248152" y="669031"/>
                  </a:moveTo>
                  <a:lnTo>
                    <a:pt x="2248152" y="581764"/>
                  </a:lnTo>
                  <a:moveTo>
                    <a:pt x="899261" y="610853"/>
                  </a:moveTo>
                  <a:lnTo>
                    <a:pt x="899261" y="116356"/>
                  </a:lnTo>
                  <a:moveTo>
                    <a:pt x="2697782" y="116356"/>
                  </a:moveTo>
                  <a:lnTo>
                    <a:pt x="2697782" y="610853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22121" tIns="11430" rIns="899261" bIns="12778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13 </a:t>
              </a:r>
              <a:r>
                <a:rPr lang="ru-RU" dirty="0"/>
                <a:t>общеобразовательных учреждений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70087" y="3780312"/>
              <a:ext cx="4039547" cy="644094"/>
            </a:xfrm>
            <a:custGeom>
              <a:avLst/>
              <a:gdLst>
                <a:gd name="connsiteX0" fmla="*/ 0 w 4039547"/>
                <a:gd name="connsiteY0" fmla="*/ 547670 h 547670"/>
                <a:gd name="connsiteX1" fmla="*/ 1388594 w 4039547"/>
                <a:gd name="connsiteY1" fmla="*/ 547670 h 547670"/>
                <a:gd name="connsiteX2" fmla="*/ 1514830 w 4039547"/>
                <a:gd name="connsiteY2" fmla="*/ 524850 h 547670"/>
                <a:gd name="connsiteX3" fmla="*/ 1388594 w 4039547"/>
                <a:gd name="connsiteY3" fmla="*/ 502030 h 547670"/>
                <a:gd name="connsiteX4" fmla="*/ 1136123 w 4039547"/>
                <a:gd name="connsiteY4" fmla="*/ 502030 h 547670"/>
                <a:gd name="connsiteX5" fmla="*/ 1009887 w 4039547"/>
                <a:gd name="connsiteY5" fmla="*/ 479210 h 547670"/>
                <a:gd name="connsiteX6" fmla="*/ 1136123 w 4039547"/>
                <a:gd name="connsiteY6" fmla="*/ 456390 h 547670"/>
                <a:gd name="connsiteX7" fmla="*/ 2903424 w 4039547"/>
                <a:gd name="connsiteY7" fmla="*/ 456390 h 547670"/>
                <a:gd name="connsiteX8" fmla="*/ 3029660 w 4039547"/>
                <a:gd name="connsiteY8" fmla="*/ 479210 h 547670"/>
                <a:gd name="connsiteX9" fmla="*/ 2903424 w 4039547"/>
                <a:gd name="connsiteY9" fmla="*/ 502030 h 547670"/>
                <a:gd name="connsiteX10" fmla="*/ 2650953 w 4039547"/>
                <a:gd name="connsiteY10" fmla="*/ 502030 h 547670"/>
                <a:gd name="connsiteX11" fmla="*/ 2524717 w 4039547"/>
                <a:gd name="connsiteY11" fmla="*/ 524850 h 547670"/>
                <a:gd name="connsiteX12" fmla="*/ 2650953 w 4039547"/>
                <a:gd name="connsiteY12" fmla="*/ 547670 h 547670"/>
                <a:gd name="connsiteX13" fmla="*/ 4039547 w 4039547"/>
                <a:gd name="connsiteY13" fmla="*/ 547670 h 547670"/>
                <a:gd name="connsiteX14" fmla="*/ 3534604 w 4039547"/>
                <a:gd name="connsiteY14" fmla="*/ 319475 h 547670"/>
                <a:gd name="connsiteX15" fmla="*/ 4039547 w 4039547"/>
                <a:gd name="connsiteY15" fmla="*/ 91280 h 547670"/>
                <a:gd name="connsiteX16" fmla="*/ 3029660 w 4039547"/>
                <a:gd name="connsiteY16" fmla="*/ 91280 h 547670"/>
                <a:gd name="connsiteX17" fmla="*/ 3029660 w 4039547"/>
                <a:gd name="connsiteY17" fmla="*/ 22820 h 547670"/>
                <a:gd name="connsiteX18" fmla="*/ 2903424 w 4039547"/>
                <a:gd name="connsiteY18" fmla="*/ 0 h 547670"/>
                <a:gd name="connsiteX19" fmla="*/ 1136123 w 4039547"/>
                <a:gd name="connsiteY19" fmla="*/ 0 h 547670"/>
                <a:gd name="connsiteX20" fmla="*/ 1009887 w 4039547"/>
                <a:gd name="connsiteY20" fmla="*/ 22820 h 547670"/>
                <a:gd name="connsiteX21" fmla="*/ 1009887 w 4039547"/>
                <a:gd name="connsiteY21" fmla="*/ 91280 h 547670"/>
                <a:gd name="connsiteX22" fmla="*/ 0 w 4039547"/>
                <a:gd name="connsiteY22" fmla="*/ 91280 h 547670"/>
                <a:gd name="connsiteX23" fmla="*/ 504943 w 4039547"/>
                <a:gd name="connsiteY23" fmla="*/ 319475 h 547670"/>
                <a:gd name="connsiteX24" fmla="*/ 0 w 4039547"/>
                <a:gd name="connsiteY24" fmla="*/ 547670 h 547670"/>
                <a:gd name="connsiteX0" fmla="*/ 1514830 w 4039547"/>
                <a:gd name="connsiteY0" fmla="*/ 524850 h 547670"/>
                <a:gd name="connsiteX1" fmla="*/ 1388594 w 4039547"/>
                <a:gd name="connsiteY1" fmla="*/ 502030 h 547670"/>
                <a:gd name="connsiteX2" fmla="*/ 1136123 w 4039547"/>
                <a:gd name="connsiteY2" fmla="*/ 502030 h 547670"/>
                <a:gd name="connsiteX3" fmla="*/ 1009887 w 4039547"/>
                <a:gd name="connsiteY3" fmla="*/ 479210 h 547670"/>
                <a:gd name="connsiteX4" fmla="*/ 1136123 w 4039547"/>
                <a:gd name="connsiteY4" fmla="*/ 456390 h 547670"/>
                <a:gd name="connsiteX5" fmla="*/ 1514830 w 4039547"/>
                <a:gd name="connsiteY5" fmla="*/ 456390 h 547670"/>
                <a:gd name="connsiteX6" fmla="*/ 1514830 w 4039547"/>
                <a:gd name="connsiteY6" fmla="*/ 524850 h 547670"/>
                <a:gd name="connsiteX7" fmla="*/ 2524717 w 4039547"/>
                <a:gd name="connsiteY7" fmla="*/ 524850 h 547670"/>
                <a:gd name="connsiteX8" fmla="*/ 2650953 w 4039547"/>
                <a:gd name="connsiteY8" fmla="*/ 502030 h 547670"/>
                <a:gd name="connsiteX9" fmla="*/ 2903424 w 4039547"/>
                <a:gd name="connsiteY9" fmla="*/ 502030 h 547670"/>
                <a:gd name="connsiteX10" fmla="*/ 3029660 w 4039547"/>
                <a:gd name="connsiteY10" fmla="*/ 479210 h 547670"/>
                <a:gd name="connsiteX11" fmla="*/ 2903424 w 4039547"/>
                <a:gd name="connsiteY11" fmla="*/ 456390 h 547670"/>
                <a:gd name="connsiteX12" fmla="*/ 2524717 w 4039547"/>
                <a:gd name="connsiteY12" fmla="*/ 456390 h 547670"/>
                <a:gd name="connsiteX13" fmla="*/ 2524717 w 4039547"/>
                <a:gd name="connsiteY13" fmla="*/ 524850 h 547670"/>
                <a:gd name="connsiteX0" fmla="*/ 0 w 4039547"/>
                <a:gd name="connsiteY0" fmla="*/ 547670 h 547670"/>
                <a:gd name="connsiteX1" fmla="*/ 504943 w 4039547"/>
                <a:gd name="connsiteY1" fmla="*/ 319475 h 547670"/>
                <a:gd name="connsiteX2" fmla="*/ 0 w 4039547"/>
                <a:gd name="connsiteY2" fmla="*/ 91280 h 547670"/>
                <a:gd name="connsiteX3" fmla="*/ 1009887 w 4039547"/>
                <a:gd name="connsiteY3" fmla="*/ 91280 h 547670"/>
                <a:gd name="connsiteX4" fmla="*/ 1009887 w 4039547"/>
                <a:gd name="connsiteY4" fmla="*/ 22820 h 547670"/>
                <a:gd name="connsiteX5" fmla="*/ 1136123 w 4039547"/>
                <a:gd name="connsiteY5" fmla="*/ 0 h 547670"/>
                <a:gd name="connsiteX6" fmla="*/ 2903424 w 4039547"/>
                <a:gd name="connsiteY6" fmla="*/ 0 h 547670"/>
                <a:gd name="connsiteX7" fmla="*/ 3029660 w 4039547"/>
                <a:gd name="connsiteY7" fmla="*/ 22820 h 547670"/>
                <a:gd name="connsiteX8" fmla="*/ 3029660 w 4039547"/>
                <a:gd name="connsiteY8" fmla="*/ 91280 h 547670"/>
                <a:gd name="connsiteX9" fmla="*/ 3029660 w 4039547"/>
                <a:gd name="connsiteY9" fmla="*/ 91280 h 547670"/>
                <a:gd name="connsiteX10" fmla="*/ 4039547 w 4039547"/>
                <a:gd name="connsiteY10" fmla="*/ 91280 h 547670"/>
                <a:gd name="connsiteX11" fmla="*/ 3534604 w 4039547"/>
                <a:gd name="connsiteY11" fmla="*/ 319475 h 547670"/>
                <a:gd name="connsiteX12" fmla="*/ 4039547 w 4039547"/>
                <a:gd name="connsiteY12" fmla="*/ 547670 h 547670"/>
                <a:gd name="connsiteX13" fmla="*/ 2650953 w 4039547"/>
                <a:gd name="connsiteY13" fmla="*/ 547670 h 547670"/>
                <a:gd name="connsiteX14" fmla="*/ 2524717 w 4039547"/>
                <a:gd name="connsiteY14" fmla="*/ 524850 h 547670"/>
                <a:gd name="connsiteX15" fmla="*/ 2650953 w 4039547"/>
                <a:gd name="connsiteY15" fmla="*/ 502030 h 547670"/>
                <a:gd name="connsiteX16" fmla="*/ 2903424 w 4039547"/>
                <a:gd name="connsiteY16" fmla="*/ 502030 h 547670"/>
                <a:gd name="connsiteX17" fmla="*/ 3029660 w 4039547"/>
                <a:gd name="connsiteY17" fmla="*/ 479210 h 547670"/>
                <a:gd name="connsiteX18" fmla="*/ 2903424 w 4039547"/>
                <a:gd name="connsiteY18" fmla="*/ 456390 h 547670"/>
                <a:gd name="connsiteX19" fmla="*/ 1136123 w 4039547"/>
                <a:gd name="connsiteY19" fmla="*/ 456390 h 547670"/>
                <a:gd name="connsiteX20" fmla="*/ 1009887 w 4039547"/>
                <a:gd name="connsiteY20" fmla="*/ 479210 h 547670"/>
                <a:gd name="connsiteX21" fmla="*/ 1136123 w 4039547"/>
                <a:gd name="connsiteY21" fmla="*/ 502030 h 547670"/>
                <a:gd name="connsiteX22" fmla="*/ 1388594 w 4039547"/>
                <a:gd name="connsiteY22" fmla="*/ 502030 h 547670"/>
                <a:gd name="connsiteX23" fmla="*/ 1514830 w 4039547"/>
                <a:gd name="connsiteY23" fmla="*/ 524850 h 547670"/>
                <a:gd name="connsiteX24" fmla="*/ 1388594 w 4039547"/>
                <a:gd name="connsiteY24" fmla="*/ 547670 h 547670"/>
                <a:gd name="connsiteX25" fmla="*/ 0 w 4039547"/>
                <a:gd name="connsiteY25" fmla="*/ 547670 h 547670"/>
                <a:gd name="connsiteX26" fmla="*/ 1514830 w 4039547"/>
                <a:gd name="connsiteY26" fmla="*/ 456390 h 547670"/>
                <a:gd name="connsiteX27" fmla="*/ 1514830 w 4039547"/>
                <a:gd name="connsiteY27" fmla="*/ 524850 h 547670"/>
                <a:gd name="connsiteX28" fmla="*/ 2524717 w 4039547"/>
                <a:gd name="connsiteY28" fmla="*/ 524850 h 547670"/>
                <a:gd name="connsiteX29" fmla="*/ 2524717 w 4039547"/>
                <a:gd name="connsiteY29" fmla="*/ 456390 h 547670"/>
                <a:gd name="connsiteX30" fmla="*/ 1009887 w 4039547"/>
                <a:gd name="connsiteY30" fmla="*/ 479210 h 547670"/>
                <a:gd name="connsiteX31" fmla="*/ 1009887 w 4039547"/>
                <a:gd name="connsiteY31" fmla="*/ 91280 h 547670"/>
                <a:gd name="connsiteX32" fmla="*/ 3029660 w 4039547"/>
                <a:gd name="connsiteY32" fmla="*/ 91280 h 547670"/>
                <a:gd name="connsiteX33" fmla="*/ 3029660 w 4039547"/>
                <a:gd name="connsiteY33" fmla="*/ 479210 h 5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39547" h="547670" stroke="0" extrusionOk="0">
                  <a:moveTo>
                    <a:pt x="0" y="547670"/>
                  </a:moveTo>
                  <a:lnTo>
                    <a:pt x="1388594" y="547670"/>
                  </a:lnTo>
                  <a:cubicBezTo>
                    <a:pt x="1458312" y="547670"/>
                    <a:pt x="1514830" y="537453"/>
                    <a:pt x="1514830" y="524850"/>
                  </a:cubicBezTo>
                  <a:cubicBezTo>
                    <a:pt x="1514830" y="512247"/>
                    <a:pt x="1458312" y="502030"/>
                    <a:pt x="1388594" y="502030"/>
                  </a:cubicBezTo>
                  <a:lnTo>
                    <a:pt x="1136123" y="502030"/>
                  </a:lnTo>
                  <a:cubicBezTo>
                    <a:pt x="1066405" y="502030"/>
                    <a:pt x="1009887" y="491813"/>
                    <a:pt x="1009887" y="479210"/>
                  </a:cubicBezTo>
                  <a:cubicBezTo>
                    <a:pt x="1009887" y="466607"/>
                    <a:pt x="1066405" y="456390"/>
                    <a:pt x="1136123" y="456390"/>
                  </a:cubicBezTo>
                  <a:lnTo>
                    <a:pt x="2903424" y="456390"/>
                  </a:lnTo>
                  <a:cubicBezTo>
                    <a:pt x="2973142" y="456390"/>
                    <a:pt x="3029660" y="466607"/>
                    <a:pt x="3029660" y="479210"/>
                  </a:cubicBezTo>
                  <a:cubicBezTo>
                    <a:pt x="3029660" y="491813"/>
                    <a:pt x="2973142" y="502030"/>
                    <a:pt x="2903424" y="502030"/>
                  </a:cubicBezTo>
                  <a:lnTo>
                    <a:pt x="2650953" y="502030"/>
                  </a:lnTo>
                  <a:cubicBezTo>
                    <a:pt x="2581235" y="502030"/>
                    <a:pt x="2524717" y="512247"/>
                    <a:pt x="2524717" y="524850"/>
                  </a:cubicBezTo>
                  <a:cubicBezTo>
                    <a:pt x="2524717" y="537453"/>
                    <a:pt x="2581235" y="547670"/>
                    <a:pt x="2650953" y="547670"/>
                  </a:cubicBezTo>
                  <a:lnTo>
                    <a:pt x="4039547" y="547670"/>
                  </a:lnTo>
                  <a:lnTo>
                    <a:pt x="3534604" y="319475"/>
                  </a:lnTo>
                  <a:lnTo>
                    <a:pt x="4039547" y="91280"/>
                  </a:lnTo>
                  <a:lnTo>
                    <a:pt x="3029660" y="91280"/>
                  </a:lnTo>
                  <a:lnTo>
                    <a:pt x="3029660" y="22820"/>
                  </a:lnTo>
                  <a:cubicBezTo>
                    <a:pt x="3029660" y="10217"/>
                    <a:pt x="2973142" y="0"/>
                    <a:pt x="2903424" y="0"/>
                  </a:cubicBezTo>
                  <a:lnTo>
                    <a:pt x="1136123" y="0"/>
                  </a:lnTo>
                  <a:cubicBezTo>
                    <a:pt x="1066405" y="0"/>
                    <a:pt x="1009887" y="10217"/>
                    <a:pt x="1009887" y="22820"/>
                  </a:cubicBezTo>
                  <a:lnTo>
                    <a:pt x="1009887" y="91280"/>
                  </a:lnTo>
                  <a:lnTo>
                    <a:pt x="0" y="91280"/>
                  </a:lnTo>
                  <a:lnTo>
                    <a:pt x="504943" y="319475"/>
                  </a:lnTo>
                  <a:lnTo>
                    <a:pt x="0" y="547670"/>
                  </a:lnTo>
                  <a:close/>
                </a:path>
                <a:path w="4039547" h="547670" fill="darkenLess" stroke="0" extrusionOk="0">
                  <a:moveTo>
                    <a:pt x="1514830" y="524850"/>
                  </a:moveTo>
                  <a:lnTo>
                    <a:pt x="1388594" y="502030"/>
                  </a:lnTo>
                  <a:lnTo>
                    <a:pt x="1136123" y="502030"/>
                  </a:lnTo>
                  <a:cubicBezTo>
                    <a:pt x="1066405" y="502030"/>
                    <a:pt x="1009887" y="491813"/>
                    <a:pt x="1009887" y="479210"/>
                  </a:cubicBezTo>
                  <a:cubicBezTo>
                    <a:pt x="1009887" y="466607"/>
                    <a:pt x="1066405" y="456390"/>
                    <a:pt x="1136123" y="456390"/>
                  </a:cubicBezTo>
                  <a:lnTo>
                    <a:pt x="1514830" y="456390"/>
                  </a:lnTo>
                  <a:lnTo>
                    <a:pt x="1514830" y="524850"/>
                  </a:lnTo>
                  <a:close/>
                  <a:moveTo>
                    <a:pt x="2524717" y="524850"/>
                  </a:moveTo>
                  <a:cubicBezTo>
                    <a:pt x="2524717" y="512247"/>
                    <a:pt x="2581235" y="502030"/>
                    <a:pt x="2650953" y="502030"/>
                  </a:cubicBezTo>
                  <a:lnTo>
                    <a:pt x="2903424" y="502030"/>
                  </a:lnTo>
                  <a:cubicBezTo>
                    <a:pt x="2973142" y="502030"/>
                    <a:pt x="3029660" y="491813"/>
                    <a:pt x="3029660" y="479210"/>
                  </a:cubicBezTo>
                  <a:cubicBezTo>
                    <a:pt x="3029660" y="466607"/>
                    <a:pt x="2973142" y="456390"/>
                    <a:pt x="2903424" y="456390"/>
                  </a:cubicBezTo>
                  <a:lnTo>
                    <a:pt x="2524717" y="456390"/>
                  </a:lnTo>
                  <a:lnTo>
                    <a:pt x="2524717" y="524850"/>
                  </a:lnTo>
                  <a:close/>
                </a:path>
                <a:path w="4039547" h="547670" fill="none" extrusionOk="0">
                  <a:moveTo>
                    <a:pt x="0" y="547670"/>
                  </a:moveTo>
                  <a:lnTo>
                    <a:pt x="504943" y="319475"/>
                  </a:lnTo>
                  <a:lnTo>
                    <a:pt x="0" y="91280"/>
                  </a:lnTo>
                  <a:lnTo>
                    <a:pt x="1009887" y="91280"/>
                  </a:lnTo>
                  <a:lnTo>
                    <a:pt x="1009887" y="22820"/>
                  </a:lnTo>
                  <a:cubicBezTo>
                    <a:pt x="1009887" y="10217"/>
                    <a:pt x="1066405" y="0"/>
                    <a:pt x="1136123" y="0"/>
                  </a:cubicBezTo>
                  <a:lnTo>
                    <a:pt x="2903424" y="0"/>
                  </a:lnTo>
                  <a:cubicBezTo>
                    <a:pt x="2973142" y="0"/>
                    <a:pt x="3029660" y="10217"/>
                    <a:pt x="3029660" y="22820"/>
                  </a:cubicBezTo>
                  <a:lnTo>
                    <a:pt x="3029660" y="91280"/>
                  </a:lnTo>
                  <a:lnTo>
                    <a:pt x="3029660" y="91280"/>
                  </a:lnTo>
                  <a:lnTo>
                    <a:pt x="4039547" y="91280"/>
                  </a:lnTo>
                  <a:lnTo>
                    <a:pt x="3534604" y="319475"/>
                  </a:lnTo>
                  <a:lnTo>
                    <a:pt x="4039547" y="547670"/>
                  </a:lnTo>
                  <a:lnTo>
                    <a:pt x="2650953" y="547670"/>
                  </a:lnTo>
                  <a:cubicBezTo>
                    <a:pt x="2581235" y="547670"/>
                    <a:pt x="2524717" y="537453"/>
                    <a:pt x="2524717" y="524850"/>
                  </a:cubicBezTo>
                  <a:cubicBezTo>
                    <a:pt x="2524717" y="512247"/>
                    <a:pt x="2581235" y="502030"/>
                    <a:pt x="2650953" y="502030"/>
                  </a:cubicBezTo>
                  <a:lnTo>
                    <a:pt x="2903424" y="502030"/>
                  </a:lnTo>
                  <a:cubicBezTo>
                    <a:pt x="2973142" y="502030"/>
                    <a:pt x="3029660" y="491813"/>
                    <a:pt x="3029660" y="479210"/>
                  </a:cubicBezTo>
                  <a:cubicBezTo>
                    <a:pt x="3029660" y="466607"/>
                    <a:pt x="2973142" y="456390"/>
                    <a:pt x="2903424" y="456390"/>
                  </a:cubicBezTo>
                  <a:lnTo>
                    <a:pt x="1136123" y="456390"/>
                  </a:lnTo>
                  <a:cubicBezTo>
                    <a:pt x="1066405" y="456390"/>
                    <a:pt x="1009887" y="466607"/>
                    <a:pt x="1009887" y="479210"/>
                  </a:cubicBezTo>
                  <a:cubicBezTo>
                    <a:pt x="1009887" y="491813"/>
                    <a:pt x="1066405" y="502030"/>
                    <a:pt x="1136123" y="502030"/>
                  </a:cubicBezTo>
                  <a:lnTo>
                    <a:pt x="1388594" y="502030"/>
                  </a:lnTo>
                  <a:cubicBezTo>
                    <a:pt x="1458312" y="502030"/>
                    <a:pt x="1514830" y="512247"/>
                    <a:pt x="1514830" y="524850"/>
                  </a:cubicBezTo>
                  <a:cubicBezTo>
                    <a:pt x="1514830" y="537453"/>
                    <a:pt x="1458312" y="547670"/>
                    <a:pt x="1388594" y="547670"/>
                  </a:cubicBezTo>
                  <a:lnTo>
                    <a:pt x="0" y="547670"/>
                  </a:lnTo>
                  <a:close/>
                  <a:moveTo>
                    <a:pt x="1514830" y="456390"/>
                  </a:moveTo>
                  <a:lnTo>
                    <a:pt x="1514830" y="524850"/>
                  </a:lnTo>
                  <a:moveTo>
                    <a:pt x="2524717" y="524850"/>
                  </a:moveTo>
                  <a:lnTo>
                    <a:pt x="2524717" y="456390"/>
                  </a:lnTo>
                  <a:moveTo>
                    <a:pt x="1009887" y="479210"/>
                  </a:moveTo>
                  <a:lnTo>
                    <a:pt x="1009887" y="91280"/>
                  </a:lnTo>
                  <a:moveTo>
                    <a:pt x="3029660" y="91280"/>
                  </a:moveTo>
                  <a:lnTo>
                    <a:pt x="3029660" y="479210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0207" tIns="10160" rIns="1009887" bIns="10144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/>
                <a:t>4 </a:t>
              </a:r>
              <a:r>
                <a:rPr lang="ru-RU" sz="1600" dirty="0"/>
                <a:t>учреждения дополнительного образования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35453" y="4500520"/>
              <a:ext cx="1884546" cy="527921"/>
            </a:xfrm>
            <a:custGeom>
              <a:avLst/>
              <a:gdLst>
                <a:gd name="connsiteX0" fmla="*/ 0 w 1884546"/>
                <a:gd name="connsiteY0" fmla="*/ 547670 h 547670"/>
                <a:gd name="connsiteX1" fmla="*/ 647813 w 1884546"/>
                <a:gd name="connsiteY1" fmla="*/ 547670 h 547670"/>
                <a:gd name="connsiteX2" fmla="*/ 706705 w 1884546"/>
                <a:gd name="connsiteY2" fmla="*/ 524850 h 547670"/>
                <a:gd name="connsiteX3" fmla="*/ 647813 w 1884546"/>
                <a:gd name="connsiteY3" fmla="*/ 502030 h 547670"/>
                <a:gd name="connsiteX4" fmla="*/ 530029 w 1884546"/>
                <a:gd name="connsiteY4" fmla="*/ 502030 h 547670"/>
                <a:gd name="connsiteX5" fmla="*/ 471137 w 1884546"/>
                <a:gd name="connsiteY5" fmla="*/ 479210 h 547670"/>
                <a:gd name="connsiteX6" fmla="*/ 530029 w 1884546"/>
                <a:gd name="connsiteY6" fmla="*/ 456390 h 547670"/>
                <a:gd name="connsiteX7" fmla="*/ 1354517 w 1884546"/>
                <a:gd name="connsiteY7" fmla="*/ 456390 h 547670"/>
                <a:gd name="connsiteX8" fmla="*/ 1413409 w 1884546"/>
                <a:gd name="connsiteY8" fmla="*/ 479210 h 547670"/>
                <a:gd name="connsiteX9" fmla="*/ 1354517 w 1884546"/>
                <a:gd name="connsiteY9" fmla="*/ 502030 h 547670"/>
                <a:gd name="connsiteX10" fmla="*/ 1236733 w 1884546"/>
                <a:gd name="connsiteY10" fmla="*/ 502030 h 547670"/>
                <a:gd name="connsiteX11" fmla="*/ 1177841 w 1884546"/>
                <a:gd name="connsiteY11" fmla="*/ 524850 h 547670"/>
                <a:gd name="connsiteX12" fmla="*/ 1236733 w 1884546"/>
                <a:gd name="connsiteY12" fmla="*/ 547670 h 547670"/>
                <a:gd name="connsiteX13" fmla="*/ 1884546 w 1884546"/>
                <a:gd name="connsiteY13" fmla="*/ 547670 h 547670"/>
                <a:gd name="connsiteX14" fmla="*/ 1648978 w 1884546"/>
                <a:gd name="connsiteY14" fmla="*/ 319475 h 547670"/>
                <a:gd name="connsiteX15" fmla="*/ 1884546 w 1884546"/>
                <a:gd name="connsiteY15" fmla="*/ 91280 h 547670"/>
                <a:gd name="connsiteX16" fmla="*/ 1413410 w 1884546"/>
                <a:gd name="connsiteY16" fmla="*/ 91280 h 547670"/>
                <a:gd name="connsiteX17" fmla="*/ 1413410 w 1884546"/>
                <a:gd name="connsiteY17" fmla="*/ 22820 h 547670"/>
                <a:gd name="connsiteX18" fmla="*/ 1354518 w 1884546"/>
                <a:gd name="connsiteY18" fmla="*/ 0 h 547670"/>
                <a:gd name="connsiteX19" fmla="*/ 530029 w 1884546"/>
                <a:gd name="connsiteY19" fmla="*/ 0 h 547670"/>
                <a:gd name="connsiteX20" fmla="*/ 471137 w 1884546"/>
                <a:gd name="connsiteY20" fmla="*/ 22820 h 547670"/>
                <a:gd name="connsiteX21" fmla="*/ 471137 w 1884546"/>
                <a:gd name="connsiteY21" fmla="*/ 91280 h 547670"/>
                <a:gd name="connsiteX22" fmla="*/ 0 w 1884546"/>
                <a:gd name="connsiteY22" fmla="*/ 91280 h 547670"/>
                <a:gd name="connsiteX23" fmla="*/ 235568 w 1884546"/>
                <a:gd name="connsiteY23" fmla="*/ 319475 h 547670"/>
                <a:gd name="connsiteX24" fmla="*/ 0 w 1884546"/>
                <a:gd name="connsiteY24" fmla="*/ 547670 h 547670"/>
                <a:gd name="connsiteX0" fmla="*/ 706705 w 1884546"/>
                <a:gd name="connsiteY0" fmla="*/ 524850 h 547670"/>
                <a:gd name="connsiteX1" fmla="*/ 647813 w 1884546"/>
                <a:gd name="connsiteY1" fmla="*/ 502030 h 547670"/>
                <a:gd name="connsiteX2" fmla="*/ 530029 w 1884546"/>
                <a:gd name="connsiteY2" fmla="*/ 502030 h 547670"/>
                <a:gd name="connsiteX3" fmla="*/ 471137 w 1884546"/>
                <a:gd name="connsiteY3" fmla="*/ 479210 h 547670"/>
                <a:gd name="connsiteX4" fmla="*/ 530029 w 1884546"/>
                <a:gd name="connsiteY4" fmla="*/ 456390 h 547670"/>
                <a:gd name="connsiteX5" fmla="*/ 706705 w 1884546"/>
                <a:gd name="connsiteY5" fmla="*/ 456390 h 547670"/>
                <a:gd name="connsiteX6" fmla="*/ 706705 w 1884546"/>
                <a:gd name="connsiteY6" fmla="*/ 524850 h 547670"/>
                <a:gd name="connsiteX7" fmla="*/ 1177841 w 1884546"/>
                <a:gd name="connsiteY7" fmla="*/ 524850 h 547670"/>
                <a:gd name="connsiteX8" fmla="*/ 1236733 w 1884546"/>
                <a:gd name="connsiteY8" fmla="*/ 502030 h 547670"/>
                <a:gd name="connsiteX9" fmla="*/ 1354517 w 1884546"/>
                <a:gd name="connsiteY9" fmla="*/ 502030 h 547670"/>
                <a:gd name="connsiteX10" fmla="*/ 1413409 w 1884546"/>
                <a:gd name="connsiteY10" fmla="*/ 479210 h 547670"/>
                <a:gd name="connsiteX11" fmla="*/ 1354517 w 1884546"/>
                <a:gd name="connsiteY11" fmla="*/ 456390 h 547670"/>
                <a:gd name="connsiteX12" fmla="*/ 1177841 w 1884546"/>
                <a:gd name="connsiteY12" fmla="*/ 456390 h 547670"/>
                <a:gd name="connsiteX13" fmla="*/ 1177841 w 1884546"/>
                <a:gd name="connsiteY13" fmla="*/ 524850 h 547670"/>
                <a:gd name="connsiteX0" fmla="*/ 0 w 1884546"/>
                <a:gd name="connsiteY0" fmla="*/ 547670 h 547670"/>
                <a:gd name="connsiteX1" fmla="*/ 235568 w 1884546"/>
                <a:gd name="connsiteY1" fmla="*/ 319475 h 547670"/>
                <a:gd name="connsiteX2" fmla="*/ 0 w 1884546"/>
                <a:gd name="connsiteY2" fmla="*/ 91280 h 547670"/>
                <a:gd name="connsiteX3" fmla="*/ 471137 w 1884546"/>
                <a:gd name="connsiteY3" fmla="*/ 91280 h 547670"/>
                <a:gd name="connsiteX4" fmla="*/ 471137 w 1884546"/>
                <a:gd name="connsiteY4" fmla="*/ 22820 h 547670"/>
                <a:gd name="connsiteX5" fmla="*/ 530029 w 1884546"/>
                <a:gd name="connsiteY5" fmla="*/ 0 h 547670"/>
                <a:gd name="connsiteX6" fmla="*/ 1354517 w 1884546"/>
                <a:gd name="connsiteY6" fmla="*/ 0 h 547670"/>
                <a:gd name="connsiteX7" fmla="*/ 1413409 w 1884546"/>
                <a:gd name="connsiteY7" fmla="*/ 22820 h 547670"/>
                <a:gd name="connsiteX8" fmla="*/ 1413410 w 1884546"/>
                <a:gd name="connsiteY8" fmla="*/ 91280 h 547670"/>
                <a:gd name="connsiteX9" fmla="*/ 1413410 w 1884546"/>
                <a:gd name="connsiteY9" fmla="*/ 91280 h 547670"/>
                <a:gd name="connsiteX10" fmla="*/ 1884546 w 1884546"/>
                <a:gd name="connsiteY10" fmla="*/ 91280 h 547670"/>
                <a:gd name="connsiteX11" fmla="*/ 1648978 w 1884546"/>
                <a:gd name="connsiteY11" fmla="*/ 319475 h 547670"/>
                <a:gd name="connsiteX12" fmla="*/ 1884546 w 1884546"/>
                <a:gd name="connsiteY12" fmla="*/ 547670 h 547670"/>
                <a:gd name="connsiteX13" fmla="*/ 1236733 w 1884546"/>
                <a:gd name="connsiteY13" fmla="*/ 547670 h 547670"/>
                <a:gd name="connsiteX14" fmla="*/ 1177841 w 1884546"/>
                <a:gd name="connsiteY14" fmla="*/ 524850 h 547670"/>
                <a:gd name="connsiteX15" fmla="*/ 1236733 w 1884546"/>
                <a:gd name="connsiteY15" fmla="*/ 502030 h 547670"/>
                <a:gd name="connsiteX16" fmla="*/ 1354517 w 1884546"/>
                <a:gd name="connsiteY16" fmla="*/ 502030 h 547670"/>
                <a:gd name="connsiteX17" fmla="*/ 1413409 w 1884546"/>
                <a:gd name="connsiteY17" fmla="*/ 479210 h 547670"/>
                <a:gd name="connsiteX18" fmla="*/ 1354517 w 1884546"/>
                <a:gd name="connsiteY18" fmla="*/ 456390 h 547670"/>
                <a:gd name="connsiteX19" fmla="*/ 530029 w 1884546"/>
                <a:gd name="connsiteY19" fmla="*/ 456390 h 547670"/>
                <a:gd name="connsiteX20" fmla="*/ 471137 w 1884546"/>
                <a:gd name="connsiteY20" fmla="*/ 479210 h 547670"/>
                <a:gd name="connsiteX21" fmla="*/ 530029 w 1884546"/>
                <a:gd name="connsiteY21" fmla="*/ 502030 h 547670"/>
                <a:gd name="connsiteX22" fmla="*/ 647813 w 1884546"/>
                <a:gd name="connsiteY22" fmla="*/ 502030 h 547670"/>
                <a:gd name="connsiteX23" fmla="*/ 706705 w 1884546"/>
                <a:gd name="connsiteY23" fmla="*/ 524850 h 547670"/>
                <a:gd name="connsiteX24" fmla="*/ 647813 w 1884546"/>
                <a:gd name="connsiteY24" fmla="*/ 547670 h 547670"/>
                <a:gd name="connsiteX25" fmla="*/ 0 w 1884546"/>
                <a:gd name="connsiteY25" fmla="*/ 547670 h 547670"/>
                <a:gd name="connsiteX26" fmla="*/ 706705 w 1884546"/>
                <a:gd name="connsiteY26" fmla="*/ 456390 h 547670"/>
                <a:gd name="connsiteX27" fmla="*/ 706705 w 1884546"/>
                <a:gd name="connsiteY27" fmla="*/ 524850 h 547670"/>
                <a:gd name="connsiteX28" fmla="*/ 1177841 w 1884546"/>
                <a:gd name="connsiteY28" fmla="*/ 524850 h 547670"/>
                <a:gd name="connsiteX29" fmla="*/ 1177841 w 1884546"/>
                <a:gd name="connsiteY29" fmla="*/ 456390 h 547670"/>
                <a:gd name="connsiteX30" fmla="*/ 471137 w 1884546"/>
                <a:gd name="connsiteY30" fmla="*/ 479210 h 547670"/>
                <a:gd name="connsiteX31" fmla="*/ 471137 w 1884546"/>
                <a:gd name="connsiteY31" fmla="*/ 91280 h 547670"/>
                <a:gd name="connsiteX32" fmla="*/ 1413410 w 1884546"/>
                <a:gd name="connsiteY32" fmla="*/ 91280 h 547670"/>
                <a:gd name="connsiteX33" fmla="*/ 1413410 w 1884546"/>
                <a:gd name="connsiteY33" fmla="*/ 479210 h 5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84546" h="547670" stroke="0" extrusionOk="0">
                  <a:moveTo>
                    <a:pt x="0" y="547670"/>
                  </a:moveTo>
                  <a:lnTo>
                    <a:pt x="647813" y="547670"/>
                  </a:lnTo>
                  <a:cubicBezTo>
                    <a:pt x="680338" y="547670"/>
                    <a:pt x="706705" y="537453"/>
                    <a:pt x="706705" y="524850"/>
                  </a:cubicBezTo>
                  <a:cubicBezTo>
                    <a:pt x="706705" y="512247"/>
                    <a:pt x="680338" y="502030"/>
                    <a:pt x="647813" y="502030"/>
                  </a:cubicBezTo>
                  <a:lnTo>
                    <a:pt x="530029" y="502030"/>
                  </a:lnTo>
                  <a:cubicBezTo>
                    <a:pt x="497504" y="502030"/>
                    <a:pt x="471137" y="491813"/>
                    <a:pt x="471137" y="479210"/>
                  </a:cubicBezTo>
                  <a:cubicBezTo>
                    <a:pt x="471137" y="466607"/>
                    <a:pt x="497504" y="456390"/>
                    <a:pt x="530029" y="456390"/>
                  </a:cubicBezTo>
                  <a:lnTo>
                    <a:pt x="1354517" y="456390"/>
                  </a:lnTo>
                  <a:cubicBezTo>
                    <a:pt x="1387042" y="456390"/>
                    <a:pt x="1413409" y="466607"/>
                    <a:pt x="1413409" y="479210"/>
                  </a:cubicBezTo>
                  <a:cubicBezTo>
                    <a:pt x="1413409" y="491813"/>
                    <a:pt x="1387042" y="502030"/>
                    <a:pt x="1354517" y="502030"/>
                  </a:cubicBezTo>
                  <a:lnTo>
                    <a:pt x="1236733" y="502030"/>
                  </a:lnTo>
                  <a:cubicBezTo>
                    <a:pt x="1204208" y="502030"/>
                    <a:pt x="1177841" y="512247"/>
                    <a:pt x="1177841" y="524850"/>
                  </a:cubicBezTo>
                  <a:cubicBezTo>
                    <a:pt x="1177841" y="537453"/>
                    <a:pt x="1204208" y="547670"/>
                    <a:pt x="1236733" y="547670"/>
                  </a:cubicBezTo>
                  <a:lnTo>
                    <a:pt x="1884546" y="547670"/>
                  </a:lnTo>
                  <a:lnTo>
                    <a:pt x="1648978" y="319475"/>
                  </a:lnTo>
                  <a:lnTo>
                    <a:pt x="1884546" y="91280"/>
                  </a:lnTo>
                  <a:lnTo>
                    <a:pt x="1413410" y="91280"/>
                  </a:lnTo>
                  <a:lnTo>
                    <a:pt x="1413410" y="22820"/>
                  </a:lnTo>
                  <a:cubicBezTo>
                    <a:pt x="1413410" y="10217"/>
                    <a:pt x="1387043" y="0"/>
                    <a:pt x="1354518" y="0"/>
                  </a:cubicBezTo>
                  <a:lnTo>
                    <a:pt x="530029" y="0"/>
                  </a:lnTo>
                  <a:cubicBezTo>
                    <a:pt x="497504" y="0"/>
                    <a:pt x="471137" y="10217"/>
                    <a:pt x="471137" y="22820"/>
                  </a:cubicBezTo>
                  <a:lnTo>
                    <a:pt x="471137" y="91280"/>
                  </a:lnTo>
                  <a:lnTo>
                    <a:pt x="0" y="91280"/>
                  </a:lnTo>
                  <a:lnTo>
                    <a:pt x="235568" y="319475"/>
                  </a:lnTo>
                  <a:lnTo>
                    <a:pt x="0" y="547670"/>
                  </a:lnTo>
                  <a:close/>
                </a:path>
                <a:path w="1884546" h="547670" fill="darkenLess" stroke="0" extrusionOk="0">
                  <a:moveTo>
                    <a:pt x="706705" y="524850"/>
                  </a:moveTo>
                  <a:cubicBezTo>
                    <a:pt x="706705" y="512247"/>
                    <a:pt x="680338" y="502030"/>
                    <a:pt x="647813" y="502030"/>
                  </a:cubicBezTo>
                  <a:lnTo>
                    <a:pt x="530029" y="502030"/>
                  </a:lnTo>
                  <a:cubicBezTo>
                    <a:pt x="497504" y="502030"/>
                    <a:pt x="471137" y="491813"/>
                    <a:pt x="471137" y="479210"/>
                  </a:cubicBezTo>
                  <a:cubicBezTo>
                    <a:pt x="471137" y="466607"/>
                    <a:pt x="497504" y="456390"/>
                    <a:pt x="530029" y="456390"/>
                  </a:cubicBezTo>
                  <a:lnTo>
                    <a:pt x="706705" y="456390"/>
                  </a:lnTo>
                  <a:lnTo>
                    <a:pt x="706705" y="524850"/>
                  </a:lnTo>
                  <a:close/>
                  <a:moveTo>
                    <a:pt x="1177841" y="524850"/>
                  </a:moveTo>
                  <a:cubicBezTo>
                    <a:pt x="1177841" y="512247"/>
                    <a:pt x="1204208" y="502030"/>
                    <a:pt x="1236733" y="502030"/>
                  </a:cubicBezTo>
                  <a:lnTo>
                    <a:pt x="1354517" y="502030"/>
                  </a:lnTo>
                  <a:cubicBezTo>
                    <a:pt x="1387042" y="502030"/>
                    <a:pt x="1413409" y="491813"/>
                    <a:pt x="1413409" y="479210"/>
                  </a:cubicBezTo>
                  <a:cubicBezTo>
                    <a:pt x="1413409" y="466607"/>
                    <a:pt x="1387042" y="456390"/>
                    <a:pt x="1354517" y="456390"/>
                  </a:cubicBezTo>
                  <a:lnTo>
                    <a:pt x="1177841" y="456390"/>
                  </a:lnTo>
                  <a:lnTo>
                    <a:pt x="1177841" y="524850"/>
                  </a:lnTo>
                  <a:close/>
                </a:path>
                <a:path w="1884546" h="547670" fill="none" extrusionOk="0">
                  <a:moveTo>
                    <a:pt x="0" y="547670"/>
                  </a:moveTo>
                  <a:lnTo>
                    <a:pt x="235568" y="319475"/>
                  </a:lnTo>
                  <a:lnTo>
                    <a:pt x="0" y="91280"/>
                  </a:lnTo>
                  <a:lnTo>
                    <a:pt x="471137" y="91280"/>
                  </a:lnTo>
                  <a:lnTo>
                    <a:pt x="471137" y="22820"/>
                  </a:lnTo>
                  <a:cubicBezTo>
                    <a:pt x="471137" y="10217"/>
                    <a:pt x="497504" y="0"/>
                    <a:pt x="530029" y="0"/>
                  </a:cubicBezTo>
                  <a:lnTo>
                    <a:pt x="1354517" y="0"/>
                  </a:lnTo>
                  <a:cubicBezTo>
                    <a:pt x="1387042" y="0"/>
                    <a:pt x="1413409" y="10217"/>
                    <a:pt x="1413409" y="22820"/>
                  </a:cubicBezTo>
                  <a:cubicBezTo>
                    <a:pt x="1413409" y="45640"/>
                    <a:pt x="1413410" y="68460"/>
                    <a:pt x="1413410" y="91280"/>
                  </a:cubicBezTo>
                  <a:lnTo>
                    <a:pt x="1413410" y="91280"/>
                  </a:lnTo>
                  <a:lnTo>
                    <a:pt x="1884546" y="91280"/>
                  </a:lnTo>
                  <a:lnTo>
                    <a:pt x="1648978" y="319475"/>
                  </a:lnTo>
                  <a:lnTo>
                    <a:pt x="1884546" y="547670"/>
                  </a:lnTo>
                  <a:lnTo>
                    <a:pt x="1236733" y="547670"/>
                  </a:lnTo>
                  <a:cubicBezTo>
                    <a:pt x="1204208" y="547670"/>
                    <a:pt x="1177841" y="537453"/>
                    <a:pt x="1177841" y="524850"/>
                  </a:cubicBezTo>
                  <a:cubicBezTo>
                    <a:pt x="1177841" y="512247"/>
                    <a:pt x="1204208" y="502030"/>
                    <a:pt x="1236733" y="502030"/>
                  </a:cubicBezTo>
                  <a:lnTo>
                    <a:pt x="1354517" y="502030"/>
                  </a:lnTo>
                  <a:cubicBezTo>
                    <a:pt x="1387042" y="502030"/>
                    <a:pt x="1413409" y="491813"/>
                    <a:pt x="1413409" y="479210"/>
                  </a:cubicBezTo>
                  <a:cubicBezTo>
                    <a:pt x="1413409" y="466607"/>
                    <a:pt x="1387042" y="456390"/>
                    <a:pt x="1354517" y="456390"/>
                  </a:cubicBezTo>
                  <a:lnTo>
                    <a:pt x="530029" y="456390"/>
                  </a:lnTo>
                  <a:cubicBezTo>
                    <a:pt x="497504" y="456390"/>
                    <a:pt x="471137" y="466607"/>
                    <a:pt x="471137" y="479210"/>
                  </a:cubicBezTo>
                  <a:cubicBezTo>
                    <a:pt x="471137" y="491813"/>
                    <a:pt x="497504" y="502030"/>
                    <a:pt x="530029" y="502030"/>
                  </a:cubicBezTo>
                  <a:lnTo>
                    <a:pt x="647813" y="502030"/>
                  </a:lnTo>
                  <a:cubicBezTo>
                    <a:pt x="680338" y="502030"/>
                    <a:pt x="706705" y="512247"/>
                    <a:pt x="706705" y="524850"/>
                  </a:cubicBezTo>
                  <a:cubicBezTo>
                    <a:pt x="706705" y="537453"/>
                    <a:pt x="680338" y="547670"/>
                    <a:pt x="647813" y="547670"/>
                  </a:cubicBezTo>
                  <a:lnTo>
                    <a:pt x="0" y="547670"/>
                  </a:lnTo>
                  <a:close/>
                  <a:moveTo>
                    <a:pt x="706705" y="456390"/>
                  </a:moveTo>
                  <a:lnTo>
                    <a:pt x="706705" y="524850"/>
                  </a:lnTo>
                  <a:moveTo>
                    <a:pt x="1177841" y="524850"/>
                  </a:moveTo>
                  <a:lnTo>
                    <a:pt x="1177841" y="456390"/>
                  </a:lnTo>
                  <a:moveTo>
                    <a:pt x="471137" y="479210"/>
                  </a:moveTo>
                  <a:lnTo>
                    <a:pt x="471137" y="91280"/>
                  </a:lnTo>
                  <a:moveTo>
                    <a:pt x="1413410" y="91280"/>
                  </a:moveTo>
                  <a:lnTo>
                    <a:pt x="1413410" y="479210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5107" tIns="6985" rIns="471136" bIns="9826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1</a:t>
              </a:r>
              <a:r>
                <a:rPr lang="ru-RU" sz="1100" dirty="0"/>
                <a:t> учреждение молодежной политики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44761" y="5078394"/>
              <a:ext cx="7977446" cy="372503"/>
            </a:xfrm>
            <a:custGeom>
              <a:avLst/>
              <a:gdLst>
                <a:gd name="connsiteX0" fmla="*/ 0 w 7977446"/>
                <a:gd name="connsiteY0" fmla="*/ 0 h 372503"/>
                <a:gd name="connsiteX1" fmla="*/ 7977446 w 7977446"/>
                <a:gd name="connsiteY1" fmla="*/ 0 h 372503"/>
                <a:gd name="connsiteX2" fmla="*/ 7977446 w 7977446"/>
                <a:gd name="connsiteY2" fmla="*/ 372503 h 372503"/>
                <a:gd name="connsiteX3" fmla="*/ 0 w 7977446"/>
                <a:gd name="connsiteY3" fmla="*/ 372503 h 372503"/>
                <a:gd name="connsiteX4" fmla="*/ 0 w 7977446"/>
                <a:gd name="connsiteY4" fmla="*/ 0 h 37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7446" h="372503">
                  <a:moveTo>
                    <a:pt x="0" y="0"/>
                  </a:moveTo>
                  <a:lnTo>
                    <a:pt x="7977446" y="0"/>
                  </a:lnTo>
                  <a:lnTo>
                    <a:pt x="7977446" y="372503"/>
                  </a:lnTo>
                  <a:lnTo>
                    <a:pt x="0" y="372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970" tIns="6985" rIns="0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 dirty="0"/>
            </a:p>
          </p:txBody>
        </p:sp>
      </p:grpSp>
      <p:pic>
        <p:nvPicPr>
          <p:cNvPr id="3994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4789" y="53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Образование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50" y="1628800"/>
            <a:ext cx="8318500" cy="480131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2019 году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150 737,8 тыс.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096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1"/>
            <a:ext cx="3761308" cy="224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5860" y="533400"/>
            <a:ext cx="60855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Основные направления расходов в сфере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475" y="1556792"/>
            <a:ext cx="7990981" cy="480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2019 году запланированы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         90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311,4 тыс.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расходов в сфере физической культуры и спорта: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52975" y="406400"/>
            <a:ext cx="4391025" cy="652463"/>
          </a:xfrm>
        </p:spPr>
        <p:txBody>
          <a:bodyPr>
            <a:normAutofit/>
          </a:bodyPr>
          <a:lstStyle/>
          <a:p>
            <a:r>
              <a:rPr lang="ru-RU" altLang="ru-RU" sz="1700" b="1" dirty="0"/>
              <a:t>Основные направления расходов в сфере физической культуры и спорта</a:t>
            </a:r>
            <a:endParaRPr lang="ru-RU" altLang="ru-RU" sz="1700" b="1" dirty="0" smtClean="0"/>
          </a:p>
        </p:txBody>
      </p:sp>
      <p:pic>
        <p:nvPicPr>
          <p:cNvPr id="419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5" y="3789040"/>
            <a:ext cx="3733800" cy="2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" y="123037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051720" y="533400"/>
            <a:ext cx="6705600" cy="3810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cs typeface="Times New Roman" pitchFamily="18" charset="0"/>
              </a:rPr>
              <a:t>Расходы на жилищно-коммунальное хозяйство в 2019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718050" cy="5256584"/>
          </a:xfrm>
        </p:spPr>
        <p:txBody>
          <a:bodyPr>
            <a:noAutofit/>
          </a:bodyPr>
          <a:lstStyle/>
          <a:p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 </a:t>
            </a:r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86 413,0 </a:t>
            </a:r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 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МКД общедомовыми приборами учета энергетических ресурсов и воды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жилых помещений муниципального жилищного фонда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по переселению граждан из аварийного жилого фонда  </a:t>
            </a:r>
          </a:p>
          <a:p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</a:t>
            </a:r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20 713,0 </a:t>
            </a:r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Актуализация схем теплоснабжения, водоснабжения и водоотведения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программы комплексного развития коммунальной инфраструктуры 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оборудования, обеспечивающего работу в экономичном энергопотребляющем режиме в муниципальных учреждениях</a:t>
            </a:r>
          </a:p>
          <a:p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  </a:t>
            </a:r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240 580,9 </a:t>
            </a:r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пешеходных зон, велодорожек, автопарковок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города 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 и содержание дворовых территорий, включая установку и модернизацию детских игровых, спортивных  и иных площадок</a:t>
            </a:r>
          </a:p>
        </p:txBody>
      </p:sp>
      <p:pic>
        <p:nvPicPr>
          <p:cNvPr id="43012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1685925"/>
            <a:ext cx="3044825" cy="3729038"/>
          </a:xfrm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4278" y="1844824"/>
            <a:ext cx="8050858" cy="379816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Совершенствование муниципального финансового контроля с целью его ориентации на оценку эффективности бюджетных расходов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76672"/>
            <a:ext cx="5454352" cy="46409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Основные направления бюджетной политики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105400" cy="3810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cs typeface="Times New Roman" pitchFamily="18" charset="0"/>
              </a:rPr>
              <a:t>Расходы на дорожное хозяйство в 2019 году</a:t>
            </a:r>
          </a:p>
        </p:txBody>
      </p:sp>
      <p:pic>
        <p:nvPicPr>
          <p:cNvPr id="44035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256" y="1556792"/>
            <a:ext cx="2674938" cy="4806950"/>
          </a:xfrm>
        </p:spPr>
      </p:pic>
      <p:sp>
        <p:nvSpPr>
          <p:cNvPr id="44036" name="Объект 3"/>
          <p:cNvSpPr>
            <a:spLocks noGrp="1"/>
          </p:cNvSpPr>
          <p:nvPr>
            <p:ph sz="half" idx="2"/>
          </p:nvPr>
        </p:nvSpPr>
        <p:spPr>
          <a:xfrm>
            <a:off x="4067944" y="1484784"/>
            <a:ext cx="3933825" cy="4616450"/>
          </a:xfrm>
        </p:spPr>
        <p:txBody>
          <a:bodyPr/>
          <a:lstStyle/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49 919,1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20 599,9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10 820,0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5 100,0 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835787"/>
              </p:ext>
            </p:extLst>
          </p:nvPr>
        </p:nvGraphicFramePr>
        <p:xfrm>
          <a:off x="467544" y="1484784"/>
          <a:ext cx="8352928" cy="495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864096"/>
                <a:gridCol w="864096"/>
                <a:gridCol w="738082"/>
                <a:gridCol w="738082"/>
                <a:gridCol w="738082"/>
                <a:gridCol w="738082"/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</a:tr>
              <a:tr h="392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Недопущение роста детского дорожно- транспортного травматизма по вине детей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6" marB="0" horzOverflow="overflow"/>
                </a:tc>
              </a:tr>
              <a:tr h="771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социальной сферы, мест с массовым пребыванием людей и коммерческих объектов, оборудованных системами видеонаблюдения и подключенных к системе «Безопасный регион», в общем числе таковых, 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  <a:tr h="466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помещениями для работы участковых уполномоченных полиции в муниципальных образованиях Московской области, квадратный метр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6" marB="0" horzOverflow="overflow"/>
                </a:tc>
              </a:tr>
              <a:tr h="489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учете с диагнозом «Употребление наркотиков с вредными последствиями» (не менее 2% ежегодно), 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видеокамер, подключенных к системе видеонаблюдения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6" marB="0" horzOverflow="overflow"/>
                </a:tc>
              </a:tr>
              <a:tr h="1228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видеокамер и сопутствующего оборудования, работоспособность которых обеспечивается в соответствии с установленными требованиями по их ремонту и техническому обслуживанию, от общего числа видеокамер и сопутствующего оборудования территориально-распределенной системы видеонаблюдения города Лобня на уровне 100 %;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55776" y="576164"/>
            <a:ext cx="5976664" cy="63090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/>
            </a:r>
            <a:br>
              <a:rPr lang="ru-RU" altLang="ru-RU" sz="1700" b="1" dirty="0" smtClean="0"/>
            </a:br>
            <a:r>
              <a:rPr lang="ru-RU" altLang="ru-RU" sz="1700" b="1" dirty="0"/>
              <a:t/>
            </a:r>
            <a:br>
              <a:rPr lang="ru-RU" altLang="ru-RU" sz="1700" b="1" dirty="0"/>
            </a:br>
            <a:r>
              <a:rPr lang="ru-RU" altLang="ru-RU" sz="1700" b="1" dirty="0" smtClean="0"/>
              <a:t/>
            </a:r>
            <a:br>
              <a:rPr lang="ru-RU" altLang="ru-RU" sz="1700" b="1" dirty="0" smtClean="0"/>
            </a:br>
            <a:r>
              <a:rPr lang="ru-RU" altLang="ru-RU" sz="1700" b="1" dirty="0" smtClean="0"/>
              <a:t>Показатели муниципальной программы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 «Безопасность городского округа Лобня»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510251"/>
              </p:ext>
            </p:extLst>
          </p:nvPr>
        </p:nvGraphicFramePr>
        <p:xfrm>
          <a:off x="467544" y="1484784"/>
          <a:ext cx="8280920" cy="519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864096"/>
                <a:gridCol w="936104"/>
                <a:gridCol w="612068"/>
                <a:gridCol w="684076"/>
                <a:gridCol w="684076"/>
                <a:gridCol w="684076"/>
              </a:tblGrid>
              <a:tr h="37081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626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4" marB="0" horzOverflow="overflow"/>
                </a:tc>
              </a:tr>
              <a:tr h="3784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исполнения органом местного самоуправления Московской области обеспечения безопасности людей на воде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</a:tr>
              <a:tr h="370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</a:tr>
              <a:tr h="420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населения муниципального образования Московской области, попадающего в зону действия системы централизованного оповещения и информирования при чрезвычайных ситуациях или угрозе их возникновения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4" marB="0" horzOverflow="overflow"/>
                </a:tc>
              </a:tr>
              <a:tr h="420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площади территории муниципального образования Московской области покрытая комплексной системой «Безопасный город»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5581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степени пожарной защищенности муниципального образования Московской области, по отношению к базовому периоду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4" marB="0" horzOverflow="overflow"/>
                </a:tc>
              </a:tr>
              <a:tr h="375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Подмосковье без пожаров - Снижение количества пожаров, погибших и травмированных на 10 тыс. населения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4" marB="0" horzOverflow="overflow"/>
                </a:tc>
              </a:tr>
              <a:tr h="375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степени готовности муниципального образования Московской области в области гражданской обороны по отношению к базовому показателю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55776" y="573832"/>
            <a:ext cx="5256584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«Безопасность городского округа Лобня»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60512"/>
            <a:ext cx="59046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</a:t>
            </a:r>
            <a:r>
              <a:rPr lang="ru-RU" sz="1700" b="1" dirty="0" smtClean="0"/>
              <a:t>«Содержание и развитие инженерной инфраструктуры и </a:t>
            </a:r>
            <a:r>
              <a:rPr lang="ru-RU" sz="1700" b="1" dirty="0" err="1" smtClean="0"/>
              <a:t>энергоэффективности</a:t>
            </a:r>
            <a:r>
              <a:rPr lang="ru-RU" sz="1700" b="1" dirty="0" smtClean="0"/>
              <a:t> в городском округе Лобня»</a:t>
            </a:r>
            <a:endParaRPr lang="ru-RU" sz="17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02416"/>
              </p:ext>
            </p:extLst>
          </p:nvPr>
        </p:nvGraphicFramePr>
        <p:xfrm>
          <a:off x="467544" y="1484784"/>
          <a:ext cx="8280921" cy="512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578"/>
                <a:gridCol w="1107631"/>
                <a:gridCol w="822870"/>
                <a:gridCol w="738421"/>
                <a:gridCol w="738421"/>
                <a:gridCol w="738421"/>
                <a:gridCol w="664579"/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</a:tr>
              <a:tr h="2560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организаций коммунального комплекса, утвердивших инвестиционные программы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</a:tr>
              <a:tr h="766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РСО, утвердивших инвестиционные программы в сфере теплоснабжения, водоснабжения и водоотведения в общем количестве РСО, осуществляющих регулируемые виды деятельности на территории муниципального образования Московской области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созданных и восстановленных объектов коммунальной инфраструктуры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работ по устранению технологических нарушений (аварий, инцидентов) на коммунальных объектах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Задолженность за потребленные топливно-энергетические ресурсы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 на тысячу человек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Оснащенность многоквартирных домов приборами учета ресурсов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094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5811"/>
              </p:ext>
            </p:extLst>
          </p:nvPr>
        </p:nvGraphicFramePr>
        <p:xfrm>
          <a:off x="467544" y="1556792"/>
          <a:ext cx="8219257" cy="474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5"/>
                <a:gridCol w="864096"/>
                <a:gridCol w="864096"/>
                <a:gridCol w="668660"/>
                <a:gridCol w="668660"/>
                <a:gridCol w="668660"/>
                <a:gridCol w="668660"/>
              </a:tblGrid>
              <a:tr h="3707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4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4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4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4" marB="0" anchor="ctr" horzOverflow="overflow"/>
                </a:tc>
              </a:tr>
              <a:tr h="4475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9525" marR="9525" marT="9523" marB="0" horzOverflow="overflow"/>
                </a:tc>
              </a:tr>
              <a:tr h="528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жителей муниципального образования Московской области, систематически занимающихся физической культурой и спортом 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27,67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9525" marR="9525" marT="9523" marB="0" horzOverflow="overflow"/>
                </a:tc>
              </a:tr>
              <a:tr h="174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спортивных объектов 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</a:tr>
              <a:tr h="6514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эффективно используемых плоскостных спортивных сооружений, соответствующих требованиям: имеющих балансодержателей, паспорт объекта, закреплён тренер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</a:tr>
              <a:tr h="498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соответствия учреждений (организаций) по работе с молодежью  муниципального образования  нормативам минимального обеспечения молодежи учреждениями (организациями) по работе с молодежью по месту жительства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</a:tr>
              <a:tr h="466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принимающих участие в мероприятиях по гражданско-патриотическому, духовно-нравственному воспитанию, к общему числу молодых граждан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</a:tr>
              <a:tr h="771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участвующих в деятельности общественных организаций и объединений, принимающих участие в добровольческой (волонтерской) деятельности, к общему числу молодых граждан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3" marB="0" horzOverflow="overflow"/>
                </a:tc>
              </a:tr>
            </a:tbl>
          </a:graphicData>
        </a:graphic>
      </p:graphicFrame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851104" cy="78898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«Физическая культура,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 спорт и молодежная политика городского округа Лобня»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79816"/>
              </p:ext>
            </p:extLst>
          </p:nvPr>
        </p:nvGraphicFramePr>
        <p:xfrm>
          <a:off x="467544" y="1484784"/>
          <a:ext cx="8219256" cy="4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008112"/>
                <a:gridCol w="864096"/>
                <a:gridCol w="632656"/>
                <a:gridCol w="632656"/>
                <a:gridCol w="632656"/>
                <a:gridCol w="632656"/>
              </a:tblGrid>
              <a:tr h="37088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</a:tr>
              <a:tr h="466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созданных рабочих мест субъектами малого и среднего предпринимательства, получивших государственную поддержку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</a:tr>
              <a:tr h="466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субъектов малого и среднего предпринимательства, получивших государственную поддержку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</a:tr>
              <a:tr h="7716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среднесписочной численности работников (без внешних совместителей) субъектов малого и среднего предпринимательства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525" marR="9525" marT="9526" marB="0" horzOverflow="overflow"/>
                </a:tc>
              </a:tr>
              <a:tr h="314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малых и средних предприятий на 1 тысячу жителей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6" marB="0" horzOverflow="overflow"/>
                </a:tc>
              </a:tr>
              <a:tr h="65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Обеспеченность населения площадью торговых объектов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метры на 1000 жителей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1177,1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1185,5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</a:t>
                      </a:r>
                    </a:p>
                  </a:txBody>
                  <a:tcPr marL="9525" marR="9525" marT="9527" marB="0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7" marB="0" horzOverflow="overflow"/>
                </a:tc>
              </a:tr>
              <a:tr h="3708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муниципального образования муниципального казенного учреждения в сфере погребения и похоронного дела по принципу: 1 муниципальный район/городской округ – 1 МКУ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</a:tr>
              <a:tr h="619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Порядка деятельности общественных кладбищ и крематориев на территории муниципального образования Московской области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339752" y="519014"/>
            <a:ext cx="5904656" cy="78898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«Предпринимательство городского округа Лобня»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62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96933"/>
              </p:ext>
            </p:extLst>
          </p:nvPr>
        </p:nvGraphicFramePr>
        <p:xfrm>
          <a:off x="467544" y="1412776"/>
          <a:ext cx="8352926" cy="456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606"/>
                <a:gridCol w="945844"/>
                <a:gridCol w="945844"/>
                <a:gridCol w="807908"/>
                <a:gridCol w="807908"/>
                <a:gridCol w="807908"/>
                <a:gridCol w="807908"/>
              </a:tblGrid>
              <a:tr h="35247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69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по инвестиционным проектам (без учета бюджетных инвестиций и жилищного строительства), находящимся в системе ЕАС ПИП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9525" marR="9525" marT="9523" marB="0" horzOverflow="overflow"/>
                </a:tc>
              </a:tr>
              <a:tr h="1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horzOverflow="overflow"/>
                </a:tc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 и жилищного строительства), на душу населения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45,35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67,42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72,23</a:t>
                      </a:r>
                    </a:p>
                  </a:txBody>
                  <a:tcPr marL="9525" marR="9525" marT="9522" marB="0" horzOverflow="overflow"/>
                </a:tc>
              </a:tr>
              <a:tr h="5884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без долгов - Задолженность по выплате заработной платы (количество организаций; численность работников, сумма задолженности)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</a:tr>
              <a:tr h="252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индустриального парка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2" marB="0" horzOverflow="overflow"/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индустриальных парков, технопарков, промышленных площадок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</a:tr>
              <a:tr h="5884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резидентов индустриальных парков, технопарков, промышленных площадок начавших производство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5832648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«Предпринимательство городского округа Лобня»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75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868036"/>
              </p:ext>
            </p:extLst>
          </p:nvPr>
        </p:nvGraphicFramePr>
        <p:xfrm>
          <a:off x="467544" y="1556792"/>
          <a:ext cx="8229600" cy="244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4400"/>
                <a:gridCol w="914400"/>
                <a:gridCol w="781050"/>
                <a:gridCol w="781050"/>
                <a:gridCol w="781050"/>
                <a:gridCol w="781050"/>
              </a:tblGrid>
              <a:tr h="3708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4666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проведенных процедур)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</a:tr>
              <a:tr h="3143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horzOverflow="overflow"/>
                </a:tc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экономии бюджетных денежных средств в результате проведения торгов от общей суммы объявленных торгов (за исключением несостоявшихся торгов)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27784" y="585689"/>
            <a:ext cx="5472608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«Предпринимательство городского округа Лобня»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8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5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02339"/>
              </p:ext>
            </p:extLst>
          </p:nvPr>
        </p:nvGraphicFramePr>
        <p:xfrm>
          <a:off x="395536" y="1556792"/>
          <a:ext cx="8229600" cy="452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4400"/>
                <a:gridCol w="914400"/>
                <a:gridCol w="781050"/>
                <a:gridCol w="781050"/>
                <a:gridCol w="781050"/>
                <a:gridCol w="781050"/>
              </a:tblGrid>
              <a:tr h="3708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</a:tr>
              <a:tr h="1467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исследуемых компонентов водных объектов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водной поверхности, на которой проведена обработка от личинок кровососущих насекомых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сброса загрязняющих веществ в стоках и повышение качества очистки сточных вод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рекреационных зон, очищаемых от бытового мусора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учеников,  принявших участие в школьных экологических мероприятиях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650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участников общегородских экологических мероприятий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1 900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зеленых зон, на которых проведена обработка от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иксодных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клещей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</a:tr>
              <a:tr h="421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Соответствие фактической площади озелененных территорий минимально необходимой площади озелененных территорий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421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прибрежной территории и сплавин, на которых проводится обрезка кустарниковой растительности для создания дополнительных условий гнездования чаек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дрейфующих сплавин в закрепленном состоянии для создания дополнительных условий гнездования чаек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Общая площадь очаговой территории, очищенной от борщевика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</a:tr>
              <a:tr h="421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Соответствие фактической площади озелененных территорий минимально необходимой площади озелененных территорий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699792" y="573832"/>
            <a:ext cx="5688632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«Экология и охрана окружающей среды»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003844"/>
              </p:ext>
            </p:extLst>
          </p:nvPr>
        </p:nvGraphicFramePr>
        <p:xfrm>
          <a:off x="457200" y="1555188"/>
          <a:ext cx="8229600" cy="157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4400"/>
                <a:gridCol w="914400"/>
                <a:gridCol w="781050"/>
                <a:gridCol w="781050"/>
                <a:gridCol w="781050"/>
                <a:gridCol w="781050"/>
              </a:tblGrid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8" marB="0" anchor="ctr" horzOverflow="overflow"/>
                </a:tc>
              </a:tr>
              <a:tr h="4210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  учреждений культуры к средней заработной плате в Московской области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283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626347" y="550393"/>
            <a:ext cx="5616624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«Культура городского округа Лобня»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41" y="3291828"/>
            <a:ext cx="1725318" cy="27434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" y="113518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776864" cy="451824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Обеспечение эффективной и стабильной налоговой системы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Реализация мер по противодействию уклонения от налогообложения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и развитие новых производств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и развитие среднего и малого предпринимательства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Обеспечение дополнительной социальной поддержки жителей городского округа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Повышение эффективного использования имущества, находящегося в муниципальной собственности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Недопущение снижения уровня поступления неналоговых платежей в бюджет городского округа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Поиск новых источников пополнения бюджета городского округа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620688"/>
            <a:ext cx="6172200" cy="3753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Основные направления налоговой политики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7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876411"/>
              </p:ext>
            </p:extLst>
          </p:nvPr>
        </p:nvGraphicFramePr>
        <p:xfrm>
          <a:off x="395536" y="1556792"/>
          <a:ext cx="8229600" cy="492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864096"/>
                <a:gridCol w="864096"/>
                <a:gridCol w="617240"/>
                <a:gridCol w="617240"/>
                <a:gridCol w="617240"/>
                <a:gridCol w="617240"/>
              </a:tblGrid>
              <a:tr h="3707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969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282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Ясли-детям - Создание и развитие ясельных групп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558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бюджетников - отношение средней заработной платы педагогических работников дошкольных образовательных организаций к среднемесячной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</a:tr>
              <a:tr h="146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116,27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4209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образования, обеспеченных доступом в информационно-телекоммуникационную сеть Интернет на скорости: для организаций дошкольного образования – не менее 2 Мбит/с;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10 Мбит/с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4209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управление школой - Качество школьного образования (соответствие стандарту качества управления общеобразовательными организациями)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1278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«Образование городского округа Лобня»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2251"/>
            <a:ext cx="55446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</a:t>
            </a:r>
            <a:endParaRPr lang="ru-RU" sz="1700" b="1" dirty="0" smtClean="0"/>
          </a:p>
          <a:p>
            <a:r>
              <a:rPr lang="ru-RU" sz="1700" b="1" dirty="0" smtClean="0"/>
              <a:t>«</a:t>
            </a:r>
            <a:r>
              <a:rPr lang="ru-RU" sz="1700" b="1" dirty="0"/>
              <a:t>Образование городского округа Лобня»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20748"/>
              </p:ext>
            </p:extLst>
          </p:nvPr>
        </p:nvGraphicFramePr>
        <p:xfrm>
          <a:off x="251520" y="1700808"/>
          <a:ext cx="8507289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161"/>
                <a:gridCol w="945254"/>
                <a:gridCol w="945254"/>
                <a:gridCol w="807405"/>
                <a:gridCol w="807405"/>
                <a:gridCol w="807405"/>
                <a:gridCol w="807405"/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594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1" marB="0" horzOverflow="overflow"/>
                </a:tc>
              </a:tr>
              <a:tr h="730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626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(от 5 до 18 лет), охваченных дополнительным общеразвивающими программами технической и естественнонаучной направленности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1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9525" marR="9525" marT="9521" marB="0" horzOverflow="overflow"/>
                </a:tc>
              </a:tr>
              <a:tr h="947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бюджетников -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199844"/>
              </p:ext>
            </p:extLst>
          </p:nvPr>
        </p:nvGraphicFramePr>
        <p:xfrm>
          <a:off x="323528" y="1484784"/>
          <a:ext cx="8496944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787"/>
                <a:gridCol w="1243702"/>
                <a:gridCol w="877907"/>
                <a:gridCol w="697637"/>
                <a:gridCol w="697637"/>
                <a:gridCol w="697637"/>
                <a:gridCol w="697637"/>
              </a:tblGrid>
              <a:tr h="34493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</a:tr>
              <a:tr h="512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адресную материальную помощь, от общего числа обратившихся граждан и имеющих право на её получение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вторых рождений детей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 к общей численности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40,26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39,10</a:t>
                      </a:r>
                    </a:p>
                  </a:txBody>
                  <a:tcPr marL="9525" marR="9525" marT="9526" marB="0" horzOverflow="overflow"/>
                </a:tc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третьих и последующих рождений детей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 к общей численности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525" marR="9525" marT="9526" marB="0" horzOverflow="overflow"/>
                </a:tc>
              </a:tr>
              <a:tr h="84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 приоритетных объектов социальной, транспортной, инженерной инфраструктуры в общем количестве муниципальных приоритетных объектов в муниципальном образовании 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9525" marR="9525" marT="9526" marB="0" horzOverflow="overflow"/>
                </a:tc>
              </a:tr>
              <a:tr h="512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9525" marR="9525" marT="9526" marB="0" horzOverflow="overflow"/>
                </a:tc>
              </a:tr>
              <a:tr h="84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9525" marR="9525" marT="9526" marB="0" horzOverflow="overflow"/>
                </a:tc>
              </a:tr>
              <a:tr h="3832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- Доля населения, прошедшего диспансеризацию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</a:tr>
              <a:tr h="512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участковых врачей 1 врач-1 участок - Отсутствие (сокращение) дефицита врачей - привлечение/ стимулирование/жилье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</a:tbl>
          </a:graphicData>
        </a:graphic>
      </p:graphicFrame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915816" y="573832"/>
            <a:ext cx="5554960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 «Социальная Лобня»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413004"/>
              </p:ext>
            </p:extLst>
          </p:nvPr>
        </p:nvGraphicFramePr>
        <p:xfrm>
          <a:off x="323528" y="1556792"/>
          <a:ext cx="8363272" cy="346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118"/>
                <a:gridCol w="970378"/>
                <a:gridCol w="936104"/>
                <a:gridCol w="740668"/>
                <a:gridCol w="740668"/>
                <a:gridCol w="740668"/>
                <a:gridCol w="740668"/>
              </a:tblGrid>
              <a:tr h="33140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</a:tr>
              <a:tr h="9524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поверхности автомобильных дорог и искусственных сооружений на них, приведение в нормативное состояние с использованием субсидий из Дорожного фонда Московской области и средств бюджетов муниципальных образований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26,364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26,364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horzOverflow="overflow"/>
                </a:tc>
              </a:tr>
              <a:tr h="648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значения, километр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Километр; тысяча метров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дорожно-транспортных происшествий,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100 тыс. человек жителей), случаев на 100 тыс.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на 100 тыс. человек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</a:p>
                  </a:txBody>
                  <a:tcPr marL="9525" marR="9525" marT="9525" marB="0" horzOverflow="overflow"/>
                </a:tc>
              </a:tr>
              <a:tr h="426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800" y="623789"/>
            <a:ext cx="5256584" cy="558899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«Транспортная система городского округа Лобня»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91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40861"/>
              </p:ext>
            </p:extLst>
          </p:nvPr>
        </p:nvGraphicFramePr>
        <p:xfrm>
          <a:off x="395536" y="1556792"/>
          <a:ext cx="8291264" cy="492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864096"/>
                <a:gridCol w="936104"/>
                <a:gridCol w="686662"/>
                <a:gridCol w="686662"/>
                <a:gridCol w="686662"/>
                <a:gridCol w="686662"/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695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города Лобня к годовому объему доходов бюджета города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</a:tr>
              <a:tr h="558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Мобилизация доходов - Снижение задолженности в бюджет: налоговой, неналоговой (в части налоговой задолженности)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4" marB="0" horzOverflow="overflow"/>
                </a:tc>
              </a:tr>
              <a:tr h="558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налогоплательщики - Приглашаем к регистрации/перерегистрации новых юридических и физических лиц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4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Мобилизация доходов - Снижение задолженности в бюджет: налоговой, неналоговой (в части задолженности по арендной плате за земельные участки, находящиеся в муниципальной собственности и муниципальной имущество, а также за земельные участки, государственная собственность на которые не разграничена)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</a:tr>
              <a:tr h="5523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Мобилизация доходов - Снижение задолженности в бюджет: налоговой, неналоговой (в части задолженности по платежам за установку и эксплуатацию рекламных конструкций)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915816" y="573832"/>
            <a:ext cx="4608512" cy="636587"/>
          </a:xfrm>
        </p:spPr>
        <p:txBody>
          <a:bodyPr>
            <a:noAutofit/>
          </a:bodyPr>
          <a:lstStyle/>
          <a:p>
            <a:r>
              <a:rPr lang="ru-RU" altLang="ru-RU" sz="1800" b="1" dirty="0" smtClean="0"/>
              <a:t>Показатели муниципальной программы «Муниципальное управление»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8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66532"/>
              </p:ext>
            </p:extLst>
          </p:nvPr>
        </p:nvGraphicFramePr>
        <p:xfrm>
          <a:off x="395536" y="1484784"/>
          <a:ext cx="8229600" cy="507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792088"/>
                <a:gridCol w="864096"/>
                <a:gridCol w="686662"/>
                <a:gridCol w="686662"/>
                <a:gridCol w="686662"/>
                <a:gridCol w="686662"/>
              </a:tblGrid>
              <a:tr h="2914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223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247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185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регламентного срока оказания государственных и муниципальных услуг в области земельных отношений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438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земельных участков, подготовленных органом местного самоуправления для реализации на торгах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положительных результатов предоставления государственных и муниципальных услуг в области земельных отношений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задолженности прошлых лет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</a:tr>
              <a:tr h="247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Собираемость от арендной платы за муниципальное имущество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366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366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Собираемость от арендной платы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5112568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«Муниципальное управление»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6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5112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«Муниципальное управление»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44942"/>
              </p:ext>
            </p:extLst>
          </p:nvPr>
        </p:nvGraphicFramePr>
        <p:xfrm>
          <a:off x="457200" y="1600200"/>
          <a:ext cx="8229600" cy="451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864096"/>
                <a:gridCol w="864096"/>
                <a:gridCol w="686662"/>
                <a:gridCol w="686662"/>
                <a:gridCol w="686662"/>
                <a:gridCol w="686662"/>
              </a:tblGrid>
              <a:tr h="2914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223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запросов, поступивших в муниципальный архив через многофункциональные центры предоставления государственных и муниципальных услуг, от общего объема запросов, поступивших за отчетный период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4" marB="0" horzOverflow="overflow"/>
                </a:tc>
              </a:tr>
              <a:tr h="247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архивный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185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438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9525" marR="9525" marT="9524" marB="0" horzOverflow="overflow"/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991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50418"/>
              </p:ext>
            </p:extLst>
          </p:nvPr>
        </p:nvGraphicFramePr>
        <p:xfrm>
          <a:off x="395536" y="1556792"/>
          <a:ext cx="8280921" cy="484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867"/>
                <a:gridCol w="886105"/>
                <a:gridCol w="886105"/>
                <a:gridCol w="719961"/>
                <a:gridCol w="719961"/>
                <a:gridCol w="719961"/>
                <a:gridCol w="719961"/>
              </a:tblGrid>
              <a:tr h="37202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372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 время ожидания в очереди при обращении заявителя в МФЦ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Минута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9525" marT="9524" marB="0" horzOverflow="overflow"/>
                </a:tc>
              </a:tr>
              <a:tr h="312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заявителей МФЦ, ожидающих в очереди более 12,5 минут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</a:tr>
              <a:tr h="9179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работников ОМСУ муниципального образования Московской области, обеспеченных необходимым компьютерным оборудованием с предустановленным общесистемным программным обеспечением и организационной техникой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4637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Увеличение доли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</a:tr>
              <a:tr h="463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Увеличение доли положительно рассмотренных заявлений на размещение антенно-мачтовых сооружений связи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</a:tr>
              <a:tr h="766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</a:tr>
              <a:tr h="6151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626968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«Муниципальное управление»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63960"/>
            <a:ext cx="5184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«Муниципальное управление»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33193"/>
              </p:ext>
            </p:extLst>
          </p:nvPr>
        </p:nvGraphicFramePr>
        <p:xfrm>
          <a:off x="457200" y="1600200"/>
          <a:ext cx="8075241" cy="348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143"/>
                <a:gridCol w="897249"/>
                <a:gridCol w="897249"/>
                <a:gridCol w="766400"/>
                <a:gridCol w="766400"/>
                <a:gridCol w="766400"/>
                <a:gridCol w="766400"/>
              </a:tblGrid>
              <a:tr h="4606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(государственных) услуг, по которым нарушены регламентные сроки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жалоб, поступивших на портал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которым нарушен срок подготовки ответа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horzOverflow="overflow"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обращений граждан, требующих устранение проблемы, по которым в регламентные сроки предоставлены ответы, подтверждающие их решение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Информирование населения через СМИ и социальные сети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171,49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169,94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1" y="11271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01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09062"/>
              </p:ext>
            </p:extLst>
          </p:nvPr>
        </p:nvGraphicFramePr>
        <p:xfrm>
          <a:off x="539552" y="1556792"/>
          <a:ext cx="8085582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898"/>
                <a:gridCol w="919722"/>
                <a:gridCol w="919722"/>
                <a:gridCol w="712560"/>
                <a:gridCol w="712560"/>
                <a:gridCol w="712560"/>
                <a:gridCol w="712560"/>
              </a:tblGrid>
              <a:tr h="29878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592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архитектурно-планировочных концепций благоустройства общественных территорий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 ( в разрезе видов территорий), в том числе: - зоны отдыха; пешеходные зоны; набережные; скверы; площади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обустроенными дворовыми территориями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Процент/единица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30/47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42,8/65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56,6/86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71/108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85,5/130</a:t>
                      </a:r>
                    </a:p>
                  </a:txBody>
                  <a:tcPr marL="9525" marR="9525" marT="9525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дворовых территорий, приведенных в нормативное состояние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31749,0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асфальтового покрытия дворовых территорий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27499,0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904656" cy="792088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</a:t>
            </a:r>
            <a:r>
              <a:rPr lang="ru-RU" altLang="ru-RU" sz="1700" b="1" dirty="0"/>
              <a:t>Формирование современной комфортной городской </a:t>
            </a:r>
            <a:r>
              <a:rPr lang="ru-RU" altLang="ru-RU" sz="1700" b="1" dirty="0" smtClean="0"/>
              <a:t>среды городского </a:t>
            </a:r>
            <a:r>
              <a:rPr lang="ru-RU" altLang="ru-RU" sz="1700" b="1" dirty="0"/>
              <a:t>округа Лобня»</a:t>
            </a:r>
            <a:endParaRPr lang="ru-RU" altLang="ru-RU" sz="1700" b="1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931290"/>
              </p:ext>
            </p:extLst>
          </p:nvPr>
        </p:nvGraphicFramePr>
        <p:xfrm>
          <a:off x="539552" y="1484784"/>
          <a:ext cx="8207375" cy="504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137817"/>
                <a:gridCol w="1133454"/>
              </a:tblGrid>
              <a:tr h="10974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в 2019г., %</a:t>
                      </a:r>
                    </a:p>
                  </a:txBody>
                  <a:tcPr marL="91423" marR="91423" marT="45726" marB="45726"/>
                </a:tc>
              </a:tr>
              <a:tr h="394765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земель, занятых индивидуальными и кооперативными гаражами;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юридическим лицам.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0,25%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физическим лицам.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производства.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прочих земельных участков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для земельных участков сельскохозяйственного назначения, не используемых по целевому назначению.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</a:tr>
            </a:tbl>
          </a:graphicData>
        </a:graphic>
      </p:graphicFrame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627784" y="533400"/>
            <a:ext cx="4408488" cy="4175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Установленные местные налоги</a:t>
            </a:r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38744"/>
              </p:ext>
            </p:extLst>
          </p:nvPr>
        </p:nvGraphicFramePr>
        <p:xfrm>
          <a:off x="323528" y="1484784"/>
          <a:ext cx="8363272" cy="449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864096"/>
                <a:gridCol w="864096"/>
                <a:gridCol w="704664"/>
                <a:gridCol w="704664"/>
                <a:gridCol w="704664"/>
                <a:gridCol w="704664"/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архитектурного облика (ликвидация долгостроев, самовольного строительства)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находящихся на контроле Минстроя МО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обманутых дольщиков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программы "Переселение граждан из аварийного жилого фонда в МО на 2016-2020 года"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 расселенных помещений, в рамках реализации адресной программы Московской области по переселению граждан из аварийного жилищного фонда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1477,4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558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переселенных из аварийного жилищного фонда, в рамках реализации адресной программы Московской области по переселению граждан из аварийного жилищного фонда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</a:tr>
              <a:tr h="146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 «Социальная ипотека»,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699792" y="573832"/>
            <a:ext cx="5554960" cy="486891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«Жилище»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84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66990"/>
              </p:ext>
            </p:extLst>
          </p:nvPr>
        </p:nvGraphicFramePr>
        <p:xfrm>
          <a:off x="457200" y="1556792"/>
          <a:ext cx="8229600" cy="371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897632"/>
                <a:gridCol w="931168"/>
                <a:gridCol w="685800"/>
                <a:gridCol w="762000"/>
                <a:gridCol w="762000"/>
                <a:gridCol w="685800"/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9525" marR="9525" marT="9525" marB="0" anchor="ctr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horzOverflow="overflow"/>
                </a:tc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347048" cy="432048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«Жилище»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23493"/>
              </p:ext>
            </p:extLst>
          </p:nvPr>
        </p:nvGraphicFramePr>
        <p:xfrm>
          <a:off x="467544" y="1484784"/>
          <a:ext cx="8229599" cy="50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243044"/>
                <a:gridCol w="1328956"/>
                <a:gridCol w="787400"/>
                <a:gridCol w="863600"/>
                <a:gridCol w="884832"/>
                <a:gridCol w="740767"/>
              </a:tblGrid>
              <a:tr h="2438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руб.)	</a:t>
                      </a:r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/>
                </a:tc>
              </a:tr>
              <a:tr h="38901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291 046,57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229 542,11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261 941,91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206 587,90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29 104,66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22 954,21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1100 мест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г.Лобня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мкр.Катюшки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ул.Физкультурная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235 866,31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491 073,67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451 158,32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212 279,68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441 966,30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406 042,48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23 586,63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49 107,37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45 115,84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 МБОУ СОШ № 4 по адресу:  Московская область, г.Лобня, ул.Чайковского, д.2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280 731,01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227 947,78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252 657,91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205 153,00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28 073,10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22 794,78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5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г.Лобня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ул.Авиационная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209 782,91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321 931,01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188 804,62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289 737,91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20 978,29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32 193,10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участка водопровода по ул.Горки Киовские до дома № 70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/>
                </a:tc>
              </a:tr>
              <a:tr h="375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/>
                </a:tc>
              </a:tr>
              <a:tr h="558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783 195,79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1 323 277,80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679 106,10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 anchor="b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694 526,21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1 190 950,02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611 195,48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88 669,58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132 327,78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67 910,62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2483768" y="476250"/>
            <a:ext cx="5976664" cy="6604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</a:rPr>
              <a:t>Социально-значимые объекты, реализуемые </a:t>
            </a:r>
            <a:br>
              <a:rPr lang="ru-RU" altLang="ru-RU" sz="1700" b="1" dirty="0" smtClean="0">
                <a:solidFill>
                  <a:schemeClr val="tx1"/>
                </a:solidFill>
              </a:rPr>
            </a:br>
            <a:r>
              <a:rPr lang="ru-RU" altLang="ru-RU" sz="1700" b="1" dirty="0" smtClean="0">
                <a:solidFill>
                  <a:schemeClr val="tx1"/>
                </a:solidFill>
              </a:rPr>
              <a:t>в городском округе Лобня в 2019-2021 годах</a:t>
            </a:r>
          </a:p>
        </p:txBody>
      </p:sp>
      <p:pic>
        <p:nvPicPr>
          <p:cNvPr id="45199" name="Picture 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62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7410167"/>
              </p:ext>
            </p:extLst>
          </p:nvPr>
        </p:nvGraphicFramePr>
        <p:xfrm>
          <a:off x="827584" y="1700808"/>
          <a:ext cx="6748272" cy="241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Заголовок 3"/>
          <p:cNvSpPr>
            <a:spLocks noGrp="1"/>
          </p:cNvSpPr>
          <p:nvPr>
            <p:ph type="title"/>
          </p:nvPr>
        </p:nvSpPr>
        <p:spPr>
          <a:xfrm>
            <a:off x="2339752" y="517054"/>
            <a:ext cx="6120680" cy="609600"/>
          </a:xfrm>
        </p:spPr>
        <p:txBody>
          <a:bodyPr>
            <a:no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Инвестиционные  объекты дорожного хозяйства, </a:t>
            </a:r>
            <a:b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реализуемые в городском округе Лобня в 2019-2021 годах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3013835"/>
              </p:ext>
            </p:extLst>
          </p:nvPr>
        </p:nvGraphicFramePr>
        <p:xfrm>
          <a:off x="1547664" y="4149080"/>
          <a:ext cx="5989320" cy="218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7206441"/>
              </p:ext>
            </p:extLst>
          </p:nvPr>
        </p:nvGraphicFramePr>
        <p:xfrm>
          <a:off x="1173162" y="1484784"/>
          <a:ext cx="6227064" cy="249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>
          <a:xfrm>
            <a:off x="2195736" y="531540"/>
            <a:ext cx="6192688" cy="671513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Инвестиционные  объекты дорожного хозяйства, реализуемые в городском округе Лобня в 2019-2021 годах</a:t>
            </a:r>
            <a:endParaRPr lang="ru-RU" altLang="ru-RU" sz="1700" b="1" dirty="0" smtClean="0">
              <a:solidFill>
                <a:schemeClr val="tx1"/>
              </a:solidFill>
            </a:endParaRPr>
          </a:p>
        </p:txBody>
      </p:sp>
      <p:pic>
        <p:nvPicPr>
          <p:cNvPr id="47108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3052936" cy="2438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857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307139" cy="51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Заголовок 2"/>
          <p:cNvSpPr>
            <a:spLocks noGrp="1"/>
          </p:cNvSpPr>
          <p:nvPr>
            <p:ph type="title"/>
          </p:nvPr>
        </p:nvSpPr>
        <p:spPr>
          <a:xfrm>
            <a:off x="2915816" y="692696"/>
            <a:ext cx="5284787" cy="334962"/>
          </a:xfrm>
        </p:spPr>
        <p:txBody>
          <a:bodyPr>
            <a:noAutofit/>
          </a:bodyPr>
          <a:lstStyle/>
          <a:p>
            <a:r>
              <a:rPr lang="ru-RU" altLang="ru-RU" sz="1700" b="1" dirty="0" smtClean="0">
                <a:cs typeface="Times New Roman" pitchFamily="18" charset="0"/>
              </a:rPr>
              <a:t>Меры социальной поддержки в 2019 году</a:t>
            </a:r>
            <a:endParaRPr lang="ru-RU" altLang="ru-RU" sz="1700" b="1" dirty="0" smtClean="0"/>
          </a:p>
        </p:txBody>
      </p:sp>
      <p:pic>
        <p:nvPicPr>
          <p:cNvPr id="4813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0" y="1412776"/>
            <a:ext cx="8307139" cy="5261074"/>
          </a:xfrm>
          <a:prstGeom prst="rect">
            <a:avLst/>
          </a:prstGeom>
          <a:solidFill>
            <a:srgbClr val="CCFFCC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" y="106363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536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841558"/>
              </p:ext>
            </p:extLst>
          </p:nvPr>
        </p:nvGraphicFramePr>
        <p:xfrm>
          <a:off x="609600" y="1600200"/>
          <a:ext cx="8077200" cy="351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390"/>
                <a:gridCol w="1321270"/>
                <a:gridCol w="1321270"/>
                <a:gridCol w="1321270"/>
              </a:tblGrid>
              <a:tr h="436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 год 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(тыс.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/>
                </a:tc>
              </a:tr>
              <a:tr h="370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3545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2" marB="0" anchor="ctr"/>
                </a:tc>
              </a:tr>
              <a:tr h="436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2" marB="0" anchor="ctr"/>
                </a:tc>
              </a:tr>
              <a:tr h="279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1349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3451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3517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27206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32924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25596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1673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1678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1781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1158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1090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2" marB="0" anchor="ctr"/>
                </a:tc>
              </a:tr>
              <a:tr h="436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455</a:t>
                      </a: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765999" cy="790228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Информация об объеме расходов бюджета городского округа Лобня на душу населения по отраслям экономики и социальной сферы</a:t>
            </a:r>
          </a:p>
        </p:txBody>
      </p:sp>
      <p:pic>
        <p:nvPicPr>
          <p:cNvPr id="49222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958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209" y="141277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8651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92791"/>
              </p:ext>
            </p:extLst>
          </p:nvPr>
        </p:nvGraphicFramePr>
        <p:xfrm>
          <a:off x="525041" y="1484784"/>
          <a:ext cx="8207375" cy="437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29"/>
                <a:gridCol w="6119534"/>
                <a:gridCol w="1151912"/>
              </a:tblGrid>
              <a:tr h="10975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в 2019г., %</a:t>
                      </a:r>
                    </a:p>
                  </a:txBody>
                  <a:tcPr marL="91423" marR="91423" marT="45733" marB="45733"/>
                </a:tc>
              </a:tr>
              <a:tr h="327755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жилые помещения - 0,1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-жилые дома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единые недвижимые комплексы, в состав которых входит хотя бы одно жилое помещение (жилой дом),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-гаражи и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-места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процента.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Объекты налогообложения,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включенные в перечень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определяемый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пунктом 7 статьи 378.2 Налогового кодекса Российской Федерации, в отношении объектов налогообложения, предусмотренных абзацем вторым </a:t>
                      </a:r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 10 статьи 378.2 Налогового кодекса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- 2 процента.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налогообложения,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кадастровая стоимость каждого из которых превышает 300 млн. рублей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- 2 процента.</a:t>
                      </a: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</a:tr>
            </a:tbl>
          </a:graphicData>
        </a:graphic>
      </p:graphicFrame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55776" y="533400"/>
            <a:ext cx="4419600" cy="4175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Установленные местные налоги</a:t>
            </a: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907210"/>
              </p:ext>
            </p:extLst>
          </p:nvPr>
        </p:nvGraphicFramePr>
        <p:xfrm>
          <a:off x="4932040" y="2708920"/>
          <a:ext cx="383946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096000" cy="70750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Нормативы зачисления налогов в бюджет, уплачиваемые физическими лицами</a:t>
            </a:r>
          </a:p>
        </p:txBody>
      </p:sp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188694"/>
              </p:ext>
            </p:extLst>
          </p:nvPr>
        </p:nvGraphicFramePr>
        <p:xfrm>
          <a:off x="539552" y="1484784"/>
          <a:ext cx="8085584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173540"/>
              </p:ext>
            </p:extLst>
          </p:nvPr>
        </p:nvGraphicFramePr>
        <p:xfrm>
          <a:off x="899592" y="2780928"/>
          <a:ext cx="374441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9038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4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7264400" cy="64807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Основные показатели прогноза социально –экономического развития городского округа Лобня Московской области на 2019 - 2021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7344816" cy="91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01.01.2018 составляет 88220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Ожидается, что по состоянию на 01.01.2019 численность населения составит 89127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599995"/>
              </p:ext>
            </p:extLst>
          </p:nvPr>
        </p:nvGraphicFramePr>
        <p:xfrm>
          <a:off x="581174" y="2348880"/>
          <a:ext cx="8153400" cy="41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91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73846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9d035d7d-02e5-4a00-8b62-9a556aabc7b5"/>
    <ds:schemaRef ds:uri="http://schemas.openxmlformats.org/package/2006/metadata/core-properties"/>
    <ds:schemaRef ds:uri="91e8d559-4d54-460d-ba58-5d5027f88b4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9038</Words>
  <Application>Microsoft Office PowerPoint</Application>
  <PresentationFormat>Экран (4:3)</PresentationFormat>
  <Paragraphs>2465</Paragraphs>
  <Slides>67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8" baseType="lpstr">
      <vt:lpstr>MS PGothic</vt:lpstr>
      <vt:lpstr>Arial</vt:lpstr>
      <vt:lpstr>Calibri</vt:lpstr>
      <vt:lpstr>Corbel</vt:lpstr>
      <vt:lpstr>Garamond</vt:lpstr>
      <vt:lpstr>Garamond (Заголовки)</vt:lpstr>
      <vt:lpstr>Georgia</vt:lpstr>
      <vt:lpstr>Times New Roman</vt:lpstr>
      <vt:lpstr>Wingdings</vt:lpstr>
      <vt:lpstr>TF10073846</vt:lpstr>
      <vt:lpstr>Microsoft Excel Chart</vt:lpstr>
      <vt:lpstr>Бюджет для граждан</vt:lpstr>
      <vt:lpstr>Содержание</vt:lpstr>
      <vt:lpstr>Основные понятия и определения</vt:lpstr>
      <vt:lpstr>Основные направления бюджетной политики</vt:lpstr>
      <vt:lpstr>Основные направления налоговой политики </vt:lpstr>
      <vt:lpstr>Установленные местные налоги</vt:lpstr>
      <vt:lpstr>Установленные местные налоги</vt:lpstr>
      <vt:lpstr>Нормативы зачисления налогов в бюджет, уплачиваемые физическими лицами</vt:lpstr>
      <vt:lpstr>Основные показатели прогноза социально –экономического развития городского округа Лобня Московской области на 2019 - 2021 годы</vt:lpstr>
      <vt:lpstr>Основные показатели прогноза социально – экономического развития городского округа Лобня Московской области на 2019 - 2021 годы</vt:lpstr>
      <vt:lpstr>Презентация PowerPoint</vt:lpstr>
      <vt:lpstr>Основные параметры бюджета городского округа Лобня за 2017-2021 годы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</vt:lpstr>
      <vt:lpstr>Объем поступлений доходов в бюджет городского округа Лобня</vt:lpstr>
      <vt:lpstr>Объем поступлений доходов в бюджет городского округа Лобня</vt:lpstr>
      <vt:lpstr>Динамика налоговых и неналоговых доходов, млн. рублей </vt:lpstr>
      <vt:lpstr>Объем поступлений налоговых доходов, млн. рублей </vt:lpstr>
      <vt:lpstr>Крупнейшие налогоплательщики бюджета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Объем доходов городского округа Лобня на душу населения, руб.</vt:lpstr>
      <vt:lpstr>Объем налоговых и неналоговых доходов на душу населения в городских округах Московской области с численностью постоянного населения от 55 тыс. до 110 тыс. человек на 01.01.2018г.</vt:lpstr>
      <vt:lpstr>Оценка потерь бюджета городского округа Лобня  от предоставленных налоговых льгот</vt:lpstr>
      <vt:lpstr>Муниципальный долг городского округа Лобня, млн. руб.</vt:lpstr>
      <vt:lpstr>Сравнительный анализ бюджета городского округа Лобня на текущий 2018 год и на очередной 2019 год</vt:lpstr>
      <vt:lpstr>Сравнительный анализ бюджета городского округа Лобня на текущий 2018 год и на очередной финансовый 2019год</vt:lpstr>
      <vt:lpstr>Презентация PowerPoint</vt:lpstr>
      <vt:lpstr>Структура расходов бюджета городского округа Лобня  на 2019 год и на плановый период 2020 и 2021 годов</vt:lpstr>
      <vt:lpstr>Расходы бюджета городского округа Лобня по разделам на 2019 год и на плановый период 2020 и 2021 годов </vt:lpstr>
      <vt:lpstr>Структура расходов бюджета городского округа Лобня</vt:lpstr>
      <vt:lpstr>Расходы бюджета городского округа Лобня по муниципальным программам на 2019 год и на плановый период 2020 и 2021 годов, тыс. рублей</vt:lpstr>
      <vt:lpstr>Структура расходов бюджета по муниципальным программам</vt:lpstr>
      <vt:lpstr>В городском округе Лобня осуществляют свою деятельность: - 6 казенных учреждений; - 46 бюджетных учреждений; - 7 автономных учреждений</vt:lpstr>
      <vt:lpstr>Презентация PowerPoint</vt:lpstr>
      <vt:lpstr>Расходы на образование в 2019 году запланированы в объеме 2 452 007,3 тыс. рублей</vt:lpstr>
      <vt:lpstr>Презентация PowerPoint</vt:lpstr>
      <vt:lpstr>Основные направления расходов в сфере физической культуры и спорта</vt:lpstr>
      <vt:lpstr>Расходы на жилищно-коммунальное хозяйство в 2019 году</vt:lpstr>
      <vt:lpstr>Расходы на дорожное хозяйство в 2019 году</vt:lpstr>
      <vt:lpstr>   Показатели муниципальной программы  «Безопасность городского округа Лобня»</vt:lpstr>
      <vt:lpstr>Показатели муниципальной программы  «Безопасность городского округа Лобня»</vt:lpstr>
      <vt:lpstr>Презентация PowerPoint</vt:lpstr>
      <vt:lpstr>Показатели муниципальной программы «Физическая культура,  спорт и молодежная политика городского округа Лобня»</vt:lpstr>
      <vt:lpstr>Показатели муниципальной программы «Предпринимательство городского округа Лобня»</vt:lpstr>
      <vt:lpstr>Показатели муниципальной программы  «Предпринимательство городского округа Лобня»</vt:lpstr>
      <vt:lpstr>Показатели муниципальной программы «Предпринимательство городского округа Лобня»</vt:lpstr>
      <vt:lpstr>Показатели муниципальной программы  «Экология и охрана окружающей среды»</vt:lpstr>
      <vt:lpstr>Показатели муниципальной программы  «Культура городского округа Лобня»</vt:lpstr>
      <vt:lpstr>Показатели муниципальной программы  «Образование городского округа Лобня»</vt:lpstr>
      <vt:lpstr>Презентация PowerPoint</vt:lpstr>
      <vt:lpstr>Показатели муниципальной программы  «Социальная Лобня»</vt:lpstr>
      <vt:lpstr>Показатели муниципальной программы  «Транспортная система городского округа Лобня»</vt:lpstr>
      <vt:lpstr>Показатели муниципальной программы «Муниципальное управление»</vt:lpstr>
      <vt:lpstr>Показатели муниципальной программы «Муниципальное управление»</vt:lpstr>
      <vt:lpstr>Презентация PowerPoint</vt:lpstr>
      <vt:lpstr>Показатели муниципальной программы «Муниципальное управление»</vt:lpstr>
      <vt:lpstr>Презентация PowerPoint</vt:lpstr>
      <vt:lpstr>Показатели муниципальной программы  «Формирование современной комфортной городской среды городского округа Лобня»</vt:lpstr>
      <vt:lpstr>Показатели муниципальной программы «Жилище»</vt:lpstr>
      <vt:lpstr>Показатели муниципальной программы «Жилище»</vt:lpstr>
      <vt:lpstr>Социально-значимые объекты, реализуемые  в городском округе Лобня в 2019-2021 годах</vt:lpstr>
      <vt:lpstr>Инвестиционные  объекты дорожного хозяйства,  реализуемые в городском округе Лобня в 2019-2021 годах</vt:lpstr>
      <vt:lpstr>Инвестиционные  объекты дорожного хозяйства, реализуемые в городском округе Лобня в 2019-2021 годах</vt:lpstr>
      <vt:lpstr>Меры социальной поддержки в 2019 году</vt:lpstr>
      <vt:lpstr>Информация об объеме расходов бюджета городского округа Лобня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2019-04-15T12:50:04Z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